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60" r:id="rId2"/>
    <p:sldId id="263" r:id="rId3"/>
    <p:sldId id="261" r:id="rId4"/>
    <p:sldId id="258" r:id="rId5"/>
    <p:sldId id="262" r:id="rId6"/>
    <p:sldId id="264" r:id="rId7"/>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1" d="100"/>
          <a:sy n="71" d="100"/>
        </p:scale>
        <p:origin x="61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package" Target="../embeddings/Hoja_de_c_lculo_de_Microsoft_Excel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lineChart>
        <c:grouping val="standard"/>
        <c:varyColors val="0"/>
        <c:ser>
          <c:idx val="0"/>
          <c:order val="0"/>
          <c:tx>
            <c:strRef>
              <c:f>Hoja1!$D$6</c:f>
              <c:strCache>
                <c:ptCount val="1"/>
                <c:pt idx="0">
                  <c:v>1-1F</c:v>
                </c:pt>
              </c:strCache>
            </c:strRef>
          </c:tx>
          <c:spPr>
            <a:ln w="25400" cap="rnd">
              <a:solidFill>
                <a:srgbClr val="002060"/>
              </a:solidFill>
              <a:round/>
            </a:ln>
            <a:effectLst/>
          </c:spPr>
          <c:marker>
            <c:symbol val="circle"/>
            <c:size val="5"/>
            <c:spPr>
              <a:solidFill>
                <a:srgbClr val="002060"/>
              </a:solidFill>
              <a:ln w="9525">
                <a:solidFill>
                  <a:srgbClr val="002060"/>
                </a:solidFill>
              </a:ln>
              <a:effectLst/>
            </c:spPr>
          </c:marker>
          <c:dPt>
            <c:idx val="22"/>
            <c:marker>
              <c:symbol val="circle"/>
              <c:size val="5"/>
              <c:spPr>
                <a:solidFill>
                  <a:srgbClr val="002060"/>
                </a:solidFill>
                <a:ln w="9525">
                  <a:solidFill>
                    <a:srgbClr val="002060"/>
                  </a:solidFill>
                </a:ln>
                <a:effectLst/>
              </c:spPr>
            </c:marker>
            <c:bubble3D val="0"/>
            <c:spPr>
              <a:ln w="25400" cap="rnd">
                <a:solidFill>
                  <a:srgbClr val="002060"/>
                </a:solidFill>
                <a:round/>
              </a:ln>
              <a:effectLst/>
            </c:spPr>
          </c:dPt>
          <c:dLbls>
            <c:dLbl>
              <c:idx val="2"/>
              <c:layout>
                <c:manualLayout>
                  <c:x val="-2.8847802853661001E-3"/>
                  <c:y val="-3.75073833431778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4"/>
              <c:layout>
                <c:manualLayout>
                  <c:x val="-1.442390142683103E-3"/>
                  <c:y val="-2.7088665747850627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5"/>
              <c:layout>
                <c:manualLayout>
                  <c:x val="-4.327170428049161E-2"/>
                  <c:y val="-3.9591126862243226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ysClr val="windowText" lastClr="000000"/>
                    </a:solidFill>
                    <a:latin typeface="Soberana Sans" panose="02000000000000000000" pitchFamily="50" charset="0"/>
                    <a:ea typeface="+mn-ea"/>
                    <a:cs typeface="+mn-cs"/>
                  </a:defRPr>
                </a:pPr>
                <a:endParaRPr lang="es-MX"/>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multiLvlStrRef>
              <c:f>Hoja1!$B$7:$C$53</c:f>
              <c:multiLvlStrCache>
                <c:ptCount val="47"/>
                <c:lvl>
                  <c:pt idx="0">
                    <c:v>Nov</c:v>
                  </c:pt>
                  <c:pt idx="1">
                    <c:v>Dic</c:v>
                  </c:pt>
                  <c:pt idx="2">
                    <c:v>Ene</c:v>
                  </c:pt>
                  <c:pt idx="3">
                    <c:v>Feb.</c:v>
                  </c:pt>
                  <c:pt idx="4">
                    <c:v>Mar.</c:v>
                  </c:pt>
                  <c:pt idx="5">
                    <c:v>Abr.</c:v>
                  </c:pt>
                  <c:pt idx="6">
                    <c:v>May.</c:v>
                  </c:pt>
                  <c:pt idx="7">
                    <c:v>Jun.</c:v>
                  </c:pt>
                  <c:pt idx="8">
                    <c:v>Jul.</c:v>
                  </c:pt>
                  <c:pt idx="9">
                    <c:v>Ago.</c:v>
                  </c:pt>
                  <c:pt idx="10">
                    <c:v>Sep.</c:v>
                  </c:pt>
                  <c:pt idx="11">
                    <c:v>Oct.</c:v>
                  </c:pt>
                  <c:pt idx="12">
                    <c:v>Nov.</c:v>
                  </c:pt>
                  <c:pt idx="13">
                    <c:v>Dic.</c:v>
                  </c:pt>
                  <c:pt idx="14">
                    <c:v>Ene</c:v>
                  </c:pt>
                  <c:pt idx="15">
                    <c:v>Feb.</c:v>
                  </c:pt>
                  <c:pt idx="16">
                    <c:v>Mar.</c:v>
                  </c:pt>
                  <c:pt idx="17">
                    <c:v>Abr.</c:v>
                  </c:pt>
                  <c:pt idx="18">
                    <c:v>May.</c:v>
                  </c:pt>
                  <c:pt idx="19">
                    <c:v>Jun.</c:v>
                  </c:pt>
                  <c:pt idx="20">
                    <c:v>Jul.</c:v>
                  </c:pt>
                  <c:pt idx="21">
                    <c:v>Ago.</c:v>
                  </c:pt>
                  <c:pt idx="22">
                    <c:v>Sep.</c:v>
                  </c:pt>
                  <c:pt idx="23">
                    <c:v>Oct.</c:v>
                  </c:pt>
                  <c:pt idx="24">
                    <c:v>Nov.</c:v>
                  </c:pt>
                  <c:pt idx="25">
                    <c:v>Dic.</c:v>
                  </c:pt>
                  <c:pt idx="26">
                    <c:v>Ene</c:v>
                  </c:pt>
                  <c:pt idx="27">
                    <c:v>Feb.</c:v>
                  </c:pt>
                  <c:pt idx="28">
                    <c:v>Mar.</c:v>
                  </c:pt>
                  <c:pt idx="29">
                    <c:v>Abr.</c:v>
                  </c:pt>
                  <c:pt idx="30">
                    <c:v>May.</c:v>
                  </c:pt>
                  <c:pt idx="31">
                    <c:v>Jun.</c:v>
                  </c:pt>
                  <c:pt idx="32">
                    <c:v>Jul.</c:v>
                  </c:pt>
                  <c:pt idx="33">
                    <c:v>Ago.</c:v>
                  </c:pt>
                  <c:pt idx="34">
                    <c:v>Sep.</c:v>
                  </c:pt>
                  <c:pt idx="35">
                    <c:v>Oct.</c:v>
                  </c:pt>
                  <c:pt idx="36">
                    <c:v>Nov.</c:v>
                  </c:pt>
                  <c:pt idx="37">
                    <c:v>Dic.</c:v>
                  </c:pt>
                  <c:pt idx="38">
                    <c:v>Ene</c:v>
                  </c:pt>
                  <c:pt idx="39">
                    <c:v>Feb.</c:v>
                  </c:pt>
                  <c:pt idx="40">
                    <c:v>Mar.</c:v>
                  </c:pt>
                  <c:pt idx="41">
                    <c:v>Abr.</c:v>
                  </c:pt>
                  <c:pt idx="42">
                    <c:v>May.</c:v>
                  </c:pt>
                  <c:pt idx="43">
                    <c:v>Jun.</c:v>
                  </c:pt>
                  <c:pt idx="44">
                    <c:v>Jul.</c:v>
                  </c:pt>
                  <c:pt idx="45">
                    <c:v>Ago.</c:v>
                  </c:pt>
                  <c:pt idx="46">
                    <c:v>Sep.</c:v>
                  </c:pt>
                </c:lvl>
                <c:lvl>
                  <c:pt idx="0">
                    <c:v>2014</c:v>
                  </c:pt>
                  <c:pt idx="2">
                    <c:v>2015</c:v>
                  </c:pt>
                  <c:pt idx="14">
                    <c:v>2016</c:v>
                  </c:pt>
                  <c:pt idx="26">
                    <c:v>2017</c:v>
                  </c:pt>
                  <c:pt idx="38">
                    <c:v>2018</c:v>
                  </c:pt>
                </c:lvl>
              </c:multiLvlStrCache>
            </c:multiLvlStrRef>
          </c:cat>
          <c:val>
            <c:numRef>
              <c:f>Hoja1!$D$7:$D$53</c:f>
              <c:numCache>
                <c:formatCode>General</c:formatCode>
                <c:ptCount val="47"/>
                <c:pt idx="0">
                  <c:v>0.82199999999999995</c:v>
                </c:pt>
                <c:pt idx="1">
                  <c:v>0.82499999999999996</c:v>
                </c:pt>
                <c:pt idx="2">
                  <c:v>0.80900000000000027</c:v>
                </c:pt>
                <c:pt idx="3">
                  <c:v>0.80900000000000027</c:v>
                </c:pt>
                <c:pt idx="4">
                  <c:v>0.80900000000000027</c:v>
                </c:pt>
                <c:pt idx="5">
                  <c:v>0.80900000000000027</c:v>
                </c:pt>
                <c:pt idx="6">
                  <c:v>0.80900000000000027</c:v>
                </c:pt>
                <c:pt idx="7">
                  <c:v>0.80900000000000027</c:v>
                </c:pt>
                <c:pt idx="8">
                  <c:v>0.80900000000000027</c:v>
                </c:pt>
                <c:pt idx="9">
                  <c:v>0.80900000000000027</c:v>
                </c:pt>
                <c:pt idx="10">
                  <c:v>0.80900000000000027</c:v>
                </c:pt>
                <c:pt idx="11">
                  <c:v>0.80900000000000027</c:v>
                </c:pt>
                <c:pt idx="12">
                  <c:v>0.80900000000000027</c:v>
                </c:pt>
                <c:pt idx="13">
                  <c:v>0.80900000000000027</c:v>
                </c:pt>
                <c:pt idx="14">
                  <c:v>0.79300000000000004</c:v>
                </c:pt>
                <c:pt idx="15">
                  <c:v>0.79300000000000004</c:v>
                </c:pt>
                <c:pt idx="16">
                  <c:v>0.79300000000000004</c:v>
                </c:pt>
                <c:pt idx="17">
                  <c:v>0.79300000000000004</c:v>
                </c:pt>
                <c:pt idx="18">
                  <c:v>0.79300000000000004</c:v>
                </c:pt>
                <c:pt idx="19">
                  <c:v>0.79300000000000004</c:v>
                </c:pt>
                <c:pt idx="20">
                  <c:v>0.79300000000000004</c:v>
                </c:pt>
                <c:pt idx="21">
                  <c:v>0.79300000000000004</c:v>
                </c:pt>
                <c:pt idx="22">
                  <c:v>0.79300000000000004</c:v>
                </c:pt>
                <c:pt idx="23">
                  <c:v>0.79300000000000004</c:v>
                </c:pt>
                <c:pt idx="24">
                  <c:v>0.79300000000000004</c:v>
                </c:pt>
                <c:pt idx="25">
                  <c:v>0.79300000000000004</c:v>
                </c:pt>
                <c:pt idx="26">
                  <c:v>0.79300000000000004</c:v>
                </c:pt>
                <c:pt idx="27">
                  <c:v>0.79300000000000004</c:v>
                </c:pt>
                <c:pt idx="28">
                  <c:v>0.79300000000000004</c:v>
                </c:pt>
                <c:pt idx="29">
                  <c:v>0.79300000000000004</c:v>
                </c:pt>
                <c:pt idx="30">
                  <c:v>0.79300000000000004</c:v>
                </c:pt>
                <c:pt idx="31">
                  <c:v>0.79300000000000004</c:v>
                </c:pt>
                <c:pt idx="32">
                  <c:v>0.79300000000000004</c:v>
                </c:pt>
                <c:pt idx="33">
                  <c:v>0.79300000000000004</c:v>
                </c:pt>
                <c:pt idx="34">
                  <c:v>0.79300000000000004</c:v>
                </c:pt>
                <c:pt idx="35">
                  <c:v>0.79300000000000004</c:v>
                </c:pt>
                <c:pt idx="36">
                  <c:v>0.79300000000000004</c:v>
                </c:pt>
                <c:pt idx="37">
                  <c:v>0.79300000000000004</c:v>
                </c:pt>
                <c:pt idx="38">
                  <c:v>0.79300000000000004</c:v>
                </c:pt>
                <c:pt idx="39">
                  <c:v>0.79300000000000004</c:v>
                </c:pt>
                <c:pt idx="40">
                  <c:v>0.79300000000000004</c:v>
                </c:pt>
                <c:pt idx="41">
                  <c:v>0.79300000000000004</c:v>
                </c:pt>
                <c:pt idx="42">
                  <c:v>0.79300000000000004</c:v>
                </c:pt>
                <c:pt idx="43">
                  <c:v>0.79300000000000004</c:v>
                </c:pt>
                <c:pt idx="44">
                  <c:v>0.79300000000000004</c:v>
                </c:pt>
                <c:pt idx="45">
                  <c:v>0.79300000000000004</c:v>
                </c:pt>
                <c:pt idx="46">
                  <c:v>0.79300000000000004</c:v>
                </c:pt>
              </c:numCache>
            </c:numRef>
          </c:val>
          <c:smooth val="0"/>
        </c:ser>
        <c:ser>
          <c:idx val="1"/>
          <c:order val="1"/>
          <c:tx>
            <c:strRef>
              <c:f>Hoja1!$E$6</c:f>
              <c:strCache>
                <c:ptCount val="1"/>
                <c:pt idx="0">
                  <c:v>DAC</c:v>
                </c:pt>
              </c:strCache>
            </c:strRef>
          </c:tx>
          <c:spPr>
            <a:ln w="25400" cap="rnd">
              <a:solidFill>
                <a:srgbClr val="FF0000"/>
              </a:solidFill>
              <a:round/>
            </a:ln>
            <a:effectLst/>
          </c:spPr>
          <c:marker>
            <c:symbol val="triangle"/>
            <c:size val="3"/>
            <c:spPr>
              <a:solidFill>
                <a:srgbClr val="FF0000"/>
              </a:solidFill>
              <a:ln w="38100">
                <a:solidFill>
                  <a:srgbClr val="FF0000"/>
                </a:solidFill>
              </a:ln>
              <a:effectLst/>
            </c:spPr>
          </c:marker>
          <c:dLbls>
            <c:dLbl>
              <c:idx val="2"/>
              <c:layout>
                <c:manualLayout>
                  <c:x val="8.6543408560982998E-3"/>
                  <c:y val="-2.5004922228785195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4"/>
              <c:layout>
                <c:manualLayout>
                  <c:x val="-5.2887027609589198E-17"/>
                  <c:y val="2.5004922228785118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28"/>
              <c:layout>
                <c:manualLayout>
                  <c:x val="1.2981511284147451E-2"/>
                  <c:y val="-1.6669948152523463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5"/>
              <c:layout>
                <c:manualLayout>
                  <c:x val="-2.4520632425611956E-2"/>
                  <c:y val="-2.0837435190654331E-2"/>
                </c:manualLayout>
              </c:layout>
              <c:showLegendKey val="0"/>
              <c:showVal val="1"/>
              <c:showCatName val="0"/>
              <c:showSerName val="0"/>
              <c:showPercent val="0"/>
              <c:showBubbleSize val="0"/>
              <c:extLst>
                <c:ext xmlns:c15="http://schemas.microsoft.com/office/drawing/2012/chart" uri="{CE6537A1-D6FC-4f65-9D91-7224C49458BB}">
                  <c15:layout/>
                </c:ext>
              </c:extLst>
            </c:dLbl>
            <c:numFmt formatCode="#,##0.00" sourceLinked="0"/>
            <c:spPr>
              <a:noFill/>
              <a:ln>
                <a:noFill/>
              </a:ln>
              <a:effectLst/>
            </c:spPr>
            <c:txPr>
              <a:bodyPr rot="0" spcFirstLastPara="1" vertOverflow="ellipsis" vert="horz" wrap="square" anchor="ctr" anchorCtr="1"/>
              <a:lstStyle/>
              <a:p>
                <a:pPr>
                  <a:defRPr sz="900" b="0" i="0" u="none" strike="noStrike" kern="1200" baseline="0">
                    <a:solidFill>
                      <a:sysClr val="windowText" lastClr="000000"/>
                    </a:solidFill>
                    <a:latin typeface="Soberana Sans" panose="02000000000000000000" pitchFamily="50" charset="0"/>
                    <a:ea typeface="+mn-ea"/>
                    <a:cs typeface="+mn-cs"/>
                  </a:defRPr>
                </a:pPr>
                <a:endParaRPr lang="es-MX"/>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multiLvlStrRef>
              <c:f>Hoja1!$B$7:$C$53</c:f>
              <c:multiLvlStrCache>
                <c:ptCount val="47"/>
                <c:lvl>
                  <c:pt idx="0">
                    <c:v>Nov</c:v>
                  </c:pt>
                  <c:pt idx="1">
                    <c:v>Dic</c:v>
                  </c:pt>
                  <c:pt idx="2">
                    <c:v>Ene</c:v>
                  </c:pt>
                  <c:pt idx="3">
                    <c:v>Feb.</c:v>
                  </c:pt>
                  <c:pt idx="4">
                    <c:v>Mar.</c:v>
                  </c:pt>
                  <c:pt idx="5">
                    <c:v>Abr.</c:v>
                  </c:pt>
                  <c:pt idx="6">
                    <c:v>May.</c:v>
                  </c:pt>
                  <c:pt idx="7">
                    <c:v>Jun.</c:v>
                  </c:pt>
                  <c:pt idx="8">
                    <c:v>Jul.</c:v>
                  </c:pt>
                  <c:pt idx="9">
                    <c:v>Ago.</c:v>
                  </c:pt>
                  <c:pt idx="10">
                    <c:v>Sep.</c:v>
                  </c:pt>
                  <c:pt idx="11">
                    <c:v>Oct.</c:v>
                  </c:pt>
                  <c:pt idx="12">
                    <c:v>Nov.</c:v>
                  </c:pt>
                  <c:pt idx="13">
                    <c:v>Dic.</c:v>
                  </c:pt>
                  <c:pt idx="14">
                    <c:v>Ene</c:v>
                  </c:pt>
                  <c:pt idx="15">
                    <c:v>Feb.</c:v>
                  </c:pt>
                  <c:pt idx="16">
                    <c:v>Mar.</c:v>
                  </c:pt>
                  <c:pt idx="17">
                    <c:v>Abr.</c:v>
                  </c:pt>
                  <c:pt idx="18">
                    <c:v>May.</c:v>
                  </c:pt>
                  <c:pt idx="19">
                    <c:v>Jun.</c:v>
                  </c:pt>
                  <c:pt idx="20">
                    <c:v>Jul.</c:v>
                  </c:pt>
                  <c:pt idx="21">
                    <c:v>Ago.</c:v>
                  </c:pt>
                  <c:pt idx="22">
                    <c:v>Sep.</c:v>
                  </c:pt>
                  <c:pt idx="23">
                    <c:v>Oct.</c:v>
                  </c:pt>
                  <c:pt idx="24">
                    <c:v>Nov.</c:v>
                  </c:pt>
                  <c:pt idx="25">
                    <c:v>Dic.</c:v>
                  </c:pt>
                  <c:pt idx="26">
                    <c:v>Ene</c:v>
                  </c:pt>
                  <c:pt idx="27">
                    <c:v>Feb.</c:v>
                  </c:pt>
                  <c:pt idx="28">
                    <c:v>Mar.</c:v>
                  </c:pt>
                  <c:pt idx="29">
                    <c:v>Abr.</c:v>
                  </c:pt>
                  <c:pt idx="30">
                    <c:v>May.</c:v>
                  </c:pt>
                  <c:pt idx="31">
                    <c:v>Jun.</c:v>
                  </c:pt>
                  <c:pt idx="32">
                    <c:v>Jul.</c:v>
                  </c:pt>
                  <c:pt idx="33">
                    <c:v>Ago.</c:v>
                  </c:pt>
                  <c:pt idx="34">
                    <c:v>Sep.</c:v>
                  </c:pt>
                  <c:pt idx="35">
                    <c:v>Oct.</c:v>
                  </c:pt>
                  <c:pt idx="36">
                    <c:v>Nov.</c:v>
                  </c:pt>
                  <c:pt idx="37">
                    <c:v>Dic.</c:v>
                  </c:pt>
                  <c:pt idx="38">
                    <c:v>Ene</c:v>
                  </c:pt>
                  <c:pt idx="39">
                    <c:v>Feb.</c:v>
                  </c:pt>
                  <c:pt idx="40">
                    <c:v>Mar.</c:v>
                  </c:pt>
                  <c:pt idx="41">
                    <c:v>Abr.</c:v>
                  </c:pt>
                  <c:pt idx="42">
                    <c:v>May.</c:v>
                  </c:pt>
                  <c:pt idx="43">
                    <c:v>Jun.</c:v>
                  </c:pt>
                  <c:pt idx="44">
                    <c:v>Jul.</c:v>
                  </c:pt>
                  <c:pt idx="45">
                    <c:v>Ago.</c:v>
                  </c:pt>
                  <c:pt idx="46">
                    <c:v>Sep.</c:v>
                  </c:pt>
                </c:lvl>
                <c:lvl>
                  <c:pt idx="0">
                    <c:v>2014</c:v>
                  </c:pt>
                  <c:pt idx="2">
                    <c:v>2015</c:v>
                  </c:pt>
                  <c:pt idx="14">
                    <c:v>2016</c:v>
                  </c:pt>
                  <c:pt idx="26">
                    <c:v>2017</c:v>
                  </c:pt>
                  <c:pt idx="38">
                    <c:v>2018</c:v>
                  </c:pt>
                </c:lvl>
              </c:multiLvlStrCache>
            </c:multiLvlStrRef>
          </c:cat>
          <c:val>
            <c:numRef>
              <c:f>Hoja1!$E$7:$E$53</c:f>
              <c:numCache>
                <c:formatCode>General</c:formatCode>
                <c:ptCount val="47"/>
                <c:pt idx="0">
                  <c:v>3.53</c:v>
                </c:pt>
                <c:pt idx="1">
                  <c:v>3.516</c:v>
                </c:pt>
                <c:pt idx="2">
                  <c:v>3.43</c:v>
                </c:pt>
                <c:pt idx="3">
                  <c:v>3.39</c:v>
                </c:pt>
                <c:pt idx="4">
                  <c:v>3.3010000000000002</c:v>
                </c:pt>
                <c:pt idx="5">
                  <c:v>3.222</c:v>
                </c:pt>
                <c:pt idx="6">
                  <c:v>3.2050000000000001</c:v>
                </c:pt>
                <c:pt idx="7">
                  <c:v>3.1720000000000002</c:v>
                </c:pt>
                <c:pt idx="8">
                  <c:v>3.1659999999999999</c:v>
                </c:pt>
                <c:pt idx="9">
                  <c:v>3.1859999999999999</c:v>
                </c:pt>
                <c:pt idx="10">
                  <c:v>3.3090000000000002</c:v>
                </c:pt>
                <c:pt idx="11">
                  <c:v>3.27</c:v>
                </c:pt>
                <c:pt idx="12">
                  <c:v>3.1930000000000001</c:v>
                </c:pt>
                <c:pt idx="13">
                  <c:v>3.0640000000000001</c:v>
                </c:pt>
                <c:pt idx="14">
                  <c:v>3.1080000000000001</c:v>
                </c:pt>
                <c:pt idx="15">
                  <c:v>3.2170000000000001</c:v>
                </c:pt>
                <c:pt idx="16">
                  <c:v>3.169</c:v>
                </c:pt>
                <c:pt idx="17">
                  <c:v>3.31</c:v>
                </c:pt>
                <c:pt idx="18">
                  <c:v>3.1419999999999999</c:v>
                </c:pt>
                <c:pt idx="19">
                  <c:v>3.1989999999999998</c:v>
                </c:pt>
                <c:pt idx="20">
                  <c:v>3.3820000000000001</c:v>
                </c:pt>
                <c:pt idx="21">
                  <c:v>3.4689999999999999</c:v>
                </c:pt>
                <c:pt idx="22">
                  <c:v>3.6160000000000001</c:v>
                </c:pt>
                <c:pt idx="23">
                  <c:v>3.62</c:v>
                </c:pt>
                <c:pt idx="24">
                  <c:v>3.74</c:v>
                </c:pt>
                <c:pt idx="25">
                  <c:v>3.7919999999999998</c:v>
                </c:pt>
                <c:pt idx="26">
                  <c:v>3.891</c:v>
                </c:pt>
                <c:pt idx="27">
                  <c:v>4.04</c:v>
                </c:pt>
                <c:pt idx="28">
                  <c:v>4.3630000000000004</c:v>
                </c:pt>
                <c:pt idx="29">
                  <c:v>4.3</c:v>
                </c:pt>
                <c:pt idx="30">
                  <c:v>4.0919999999999996</c:v>
                </c:pt>
                <c:pt idx="31">
                  <c:v>4.0780000000000003</c:v>
                </c:pt>
                <c:pt idx="32">
                  <c:v>4.0709999999999997</c:v>
                </c:pt>
                <c:pt idx="33">
                  <c:v>4.0010000000000003</c:v>
                </c:pt>
                <c:pt idx="34">
                  <c:v>3.9649999999999999</c:v>
                </c:pt>
                <c:pt idx="35">
                  <c:v>3.99</c:v>
                </c:pt>
                <c:pt idx="36">
                  <c:v>4.048</c:v>
                </c:pt>
                <c:pt idx="37">
                  <c:v>4.0860000000000003</c:v>
                </c:pt>
                <c:pt idx="38">
                  <c:v>4.2060000000000004</c:v>
                </c:pt>
                <c:pt idx="39">
                  <c:v>4.2690000000000001</c:v>
                </c:pt>
                <c:pt idx="40">
                  <c:v>4.4359999999999999</c:v>
                </c:pt>
                <c:pt idx="41">
                  <c:v>4.25</c:v>
                </c:pt>
                <c:pt idx="42">
                  <c:v>4.2480000000000002</c:v>
                </c:pt>
                <c:pt idx="43">
                  <c:v>4.4720000000000004</c:v>
                </c:pt>
                <c:pt idx="44">
                  <c:v>4.577</c:v>
                </c:pt>
                <c:pt idx="45">
                  <c:v>4.6070000000000002</c:v>
                </c:pt>
                <c:pt idx="46">
                  <c:v>4.4480000000000004</c:v>
                </c:pt>
              </c:numCache>
            </c:numRef>
          </c:val>
          <c:smooth val="0"/>
        </c:ser>
        <c:dLbls>
          <c:showLegendKey val="0"/>
          <c:showVal val="0"/>
          <c:showCatName val="0"/>
          <c:showSerName val="0"/>
          <c:showPercent val="0"/>
          <c:showBubbleSize val="0"/>
        </c:dLbls>
        <c:marker val="1"/>
        <c:smooth val="0"/>
        <c:axId val="682182480"/>
        <c:axId val="682191184"/>
      </c:lineChart>
      <c:lineChart>
        <c:grouping val="standard"/>
        <c:varyColors val="0"/>
        <c:ser>
          <c:idx val="2"/>
          <c:order val="2"/>
          <c:tx>
            <c:strRef>
              <c:f>Hoja1!$F$6</c:f>
              <c:strCache>
                <c:ptCount val="1"/>
                <c:pt idx="0">
                  <c:v>ICC</c:v>
                </c:pt>
              </c:strCache>
            </c:strRef>
          </c:tx>
          <c:spPr>
            <a:ln w="28575" cap="rnd">
              <a:solidFill>
                <a:srgbClr val="00B050"/>
              </a:solidFill>
              <a:round/>
            </a:ln>
            <a:effectLst/>
          </c:spPr>
          <c:marker>
            <c:symbol val="diamond"/>
            <c:size val="5"/>
            <c:spPr>
              <a:solidFill>
                <a:srgbClr val="00B050"/>
              </a:solidFill>
              <a:ln w="9525">
                <a:solidFill>
                  <a:schemeClr val="accent3"/>
                </a:solidFill>
              </a:ln>
              <a:effectLst/>
            </c:spPr>
          </c:marker>
          <c:cat>
            <c:multiLvlStrRef>
              <c:f>Hoja1!$B$7:$C$53</c:f>
              <c:multiLvlStrCache>
                <c:ptCount val="47"/>
                <c:lvl>
                  <c:pt idx="0">
                    <c:v>Nov</c:v>
                  </c:pt>
                  <c:pt idx="1">
                    <c:v>Dic</c:v>
                  </c:pt>
                  <c:pt idx="2">
                    <c:v>Ene</c:v>
                  </c:pt>
                  <c:pt idx="3">
                    <c:v>Feb.</c:v>
                  </c:pt>
                  <c:pt idx="4">
                    <c:v>Mar.</c:v>
                  </c:pt>
                  <c:pt idx="5">
                    <c:v>Abr.</c:v>
                  </c:pt>
                  <c:pt idx="6">
                    <c:v>May.</c:v>
                  </c:pt>
                  <c:pt idx="7">
                    <c:v>Jun.</c:v>
                  </c:pt>
                  <c:pt idx="8">
                    <c:v>Jul.</c:v>
                  </c:pt>
                  <c:pt idx="9">
                    <c:v>Ago.</c:v>
                  </c:pt>
                  <c:pt idx="10">
                    <c:v>Sep.</c:v>
                  </c:pt>
                  <c:pt idx="11">
                    <c:v>Oct.</c:v>
                  </c:pt>
                  <c:pt idx="12">
                    <c:v>Nov.</c:v>
                  </c:pt>
                  <c:pt idx="13">
                    <c:v>Dic.</c:v>
                  </c:pt>
                  <c:pt idx="14">
                    <c:v>Ene</c:v>
                  </c:pt>
                  <c:pt idx="15">
                    <c:v>Feb.</c:v>
                  </c:pt>
                  <c:pt idx="16">
                    <c:v>Mar.</c:v>
                  </c:pt>
                  <c:pt idx="17">
                    <c:v>Abr.</c:v>
                  </c:pt>
                  <c:pt idx="18">
                    <c:v>May.</c:v>
                  </c:pt>
                  <c:pt idx="19">
                    <c:v>Jun.</c:v>
                  </c:pt>
                  <c:pt idx="20">
                    <c:v>Jul.</c:v>
                  </c:pt>
                  <c:pt idx="21">
                    <c:v>Ago.</c:v>
                  </c:pt>
                  <c:pt idx="22">
                    <c:v>Sep.</c:v>
                  </c:pt>
                  <c:pt idx="23">
                    <c:v>Oct.</c:v>
                  </c:pt>
                  <c:pt idx="24">
                    <c:v>Nov.</c:v>
                  </c:pt>
                  <c:pt idx="25">
                    <c:v>Dic.</c:v>
                  </c:pt>
                  <c:pt idx="26">
                    <c:v>Ene</c:v>
                  </c:pt>
                  <c:pt idx="27">
                    <c:v>Feb.</c:v>
                  </c:pt>
                  <c:pt idx="28">
                    <c:v>Mar.</c:v>
                  </c:pt>
                  <c:pt idx="29">
                    <c:v>Abr.</c:v>
                  </c:pt>
                  <c:pt idx="30">
                    <c:v>May.</c:v>
                  </c:pt>
                  <c:pt idx="31">
                    <c:v>Jun.</c:v>
                  </c:pt>
                  <c:pt idx="32">
                    <c:v>Jul.</c:v>
                  </c:pt>
                  <c:pt idx="33">
                    <c:v>Ago.</c:v>
                  </c:pt>
                  <c:pt idx="34">
                    <c:v>Sep.</c:v>
                  </c:pt>
                  <c:pt idx="35">
                    <c:v>Oct.</c:v>
                  </c:pt>
                  <c:pt idx="36">
                    <c:v>Nov.</c:v>
                  </c:pt>
                  <c:pt idx="37">
                    <c:v>Dic.</c:v>
                  </c:pt>
                  <c:pt idx="38">
                    <c:v>Ene</c:v>
                  </c:pt>
                  <c:pt idx="39">
                    <c:v>Feb.</c:v>
                  </c:pt>
                  <c:pt idx="40">
                    <c:v>Mar.</c:v>
                  </c:pt>
                  <c:pt idx="41">
                    <c:v>Abr.</c:v>
                  </c:pt>
                  <c:pt idx="42">
                    <c:v>May.</c:v>
                  </c:pt>
                  <c:pt idx="43">
                    <c:v>Jun.</c:v>
                  </c:pt>
                  <c:pt idx="44">
                    <c:v>Jul.</c:v>
                  </c:pt>
                  <c:pt idx="45">
                    <c:v>Ago.</c:v>
                  </c:pt>
                  <c:pt idx="46">
                    <c:v>Sep.</c:v>
                  </c:pt>
                </c:lvl>
                <c:lvl>
                  <c:pt idx="0">
                    <c:v>2014</c:v>
                  </c:pt>
                  <c:pt idx="2">
                    <c:v>2015</c:v>
                  </c:pt>
                  <c:pt idx="14">
                    <c:v>2016</c:v>
                  </c:pt>
                  <c:pt idx="26">
                    <c:v>2017</c:v>
                  </c:pt>
                  <c:pt idx="38">
                    <c:v>2018</c:v>
                  </c:pt>
                </c:lvl>
              </c:multiLvlStrCache>
            </c:multiLvlStrRef>
          </c:cat>
          <c:val>
            <c:numRef>
              <c:f>Hoja1!$F$7:$F$53</c:f>
              <c:numCache>
                <c:formatCode>General</c:formatCode>
                <c:ptCount val="47"/>
                <c:pt idx="0">
                  <c:v>752.54</c:v>
                </c:pt>
                <c:pt idx="1">
                  <c:v>737.56</c:v>
                </c:pt>
                <c:pt idx="2">
                  <c:v>685.91</c:v>
                </c:pt>
                <c:pt idx="3">
                  <c:v>643.4</c:v>
                </c:pt>
                <c:pt idx="4">
                  <c:v>588.29</c:v>
                </c:pt>
                <c:pt idx="5">
                  <c:v>542.39</c:v>
                </c:pt>
                <c:pt idx="6">
                  <c:v>527.82000000000005</c:v>
                </c:pt>
                <c:pt idx="7">
                  <c:v>508.32</c:v>
                </c:pt>
                <c:pt idx="8">
                  <c:v>502.38</c:v>
                </c:pt>
                <c:pt idx="9">
                  <c:v>506.9</c:v>
                </c:pt>
                <c:pt idx="10">
                  <c:v>555.38</c:v>
                </c:pt>
                <c:pt idx="11">
                  <c:v>522.67999999999995</c:v>
                </c:pt>
                <c:pt idx="12">
                  <c:v>482.99</c:v>
                </c:pt>
                <c:pt idx="13">
                  <c:v>426.56</c:v>
                </c:pt>
                <c:pt idx="14">
                  <c:v>444.8</c:v>
                </c:pt>
                <c:pt idx="15">
                  <c:v>485.8</c:v>
                </c:pt>
                <c:pt idx="16">
                  <c:v>449.92</c:v>
                </c:pt>
                <c:pt idx="17">
                  <c:v>496.64</c:v>
                </c:pt>
                <c:pt idx="18">
                  <c:v>428.41</c:v>
                </c:pt>
                <c:pt idx="19">
                  <c:v>450.74</c:v>
                </c:pt>
                <c:pt idx="20">
                  <c:v>513.30999999999995</c:v>
                </c:pt>
                <c:pt idx="21">
                  <c:v>533.54999999999995</c:v>
                </c:pt>
                <c:pt idx="22">
                  <c:v>591.78</c:v>
                </c:pt>
                <c:pt idx="23">
                  <c:v>588.85</c:v>
                </c:pt>
                <c:pt idx="24">
                  <c:v>632.21</c:v>
                </c:pt>
                <c:pt idx="25">
                  <c:v>655.26</c:v>
                </c:pt>
                <c:pt idx="26">
                  <c:v>685.46</c:v>
                </c:pt>
                <c:pt idx="27">
                  <c:v>748.42</c:v>
                </c:pt>
                <c:pt idx="28">
                  <c:v>879.48</c:v>
                </c:pt>
                <c:pt idx="29">
                  <c:v>832.53</c:v>
                </c:pt>
                <c:pt idx="30">
                  <c:v>726.61</c:v>
                </c:pt>
                <c:pt idx="31">
                  <c:v>735</c:v>
                </c:pt>
                <c:pt idx="32">
                  <c:v>729.5</c:v>
                </c:pt>
                <c:pt idx="33">
                  <c:v>705.31</c:v>
                </c:pt>
                <c:pt idx="34">
                  <c:v>693.32</c:v>
                </c:pt>
                <c:pt idx="35">
                  <c:v>703.27</c:v>
                </c:pt>
                <c:pt idx="36">
                  <c:v>728.54</c:v>
                </c:pt>
                <c:pt idx="37">
                  <c:v>726.69</c:v>
                </c:pt>
                <c:pt idx="38">
                  <c:v>774.58</c:v>
                </c:pt>
                <c:pt idx="39">
                  <c:v>806.08</c:v>
                </c:pt>
                <c:pt idx="40">
                  <c:v>875.63</c:v>
                </c:pt>
                <c:pt idx="41">
                  <c:v>765.36</c:v>
                </c:pt>
                <c:pt idx="42">
                  <c:v>759.52</c:v>
                </c:pt>
                <c:pt idx="43">
                  <c:v>875.98</c:v>
                </c:pt>
                <c:pt idx="44">
                  <c:v>903.75</c:v>
                </c:pt>
                <c:pt idx="45">
                  <c:v>889.82</c:v>
                </c:pt>
                <c:pt idx="46">
                  <c:v>816.91</c:v>
                </c:pt>
              </c:numCache>
            </c:numRef>
          </c:val>
          <c:smooth val="0"/>
        </c:ser>
        <c:dLbls>
          <c:showLegendKey val="0"/>
          <c:showVal val="0"/>
          <c:showCatName val="0"/>
          <c:showSerName val="0"/>
          <c:showPercent val="0"/>
          <c:showBubbleSize val="0"/>
        </c:dLbls>
        <c:marker val="1"/>
        <c:smooth val="0"/>
        <c:axId val="682186288"/>
        <c:axId val="682185744"/>
      </c:lineChart>
      <c:catAx>
        <c:axId val="682182480"/>
        <c:scaling>
          <c:orientation val="minMax"/>
        </c:scaling>
        <c:delete val="0"/>
        <c:axPos val="b"/>
        <c:numFmt formatCode="General" sourceLinked="1"/>
        <c:majorTickMark val="out"/>
        <c:minorTickMark val="none"/>
        <c:tickLblPos val="nextTo"/>
        <c:spPr>
          <a:noFill/>
          <a:ln w="9525" cap="flat" cmpd="sng" algn="ctr">
            <a:solidFill>
              <a:schemeClr val="tx1"/>
            </a:solidFill>
            <a:round/>
          </a:ln>
          <a:effectLst/>
        </c:spPr>
        <c:txPr>
          <a:bodyPr rot="-5400000" spcFirstLastPara="1" vertOverflow="ellipsis" wrap="square" anchor="ctr" anchorCtr="1"/>
          <a:lstStyle/>
          <a:p>
            <a:pPr>
              <a:defRPr sz="800" b="0" i="0" u="none" strike="noStrike" kern="1200" baseline="0">
                <a:solidFill>
                  <a:sysClr val="windowText" lastClr="000000"/>
                </a:solidFill>
                <a:latin typeface="Soberana Sans" panose="02000000000000000000" pitchFamily="50" charset="0"/>
                <a:ea typeface="+mn-ea"/>
                <a:cs typeface="+mn-cs"/>
              </a:defRPr>
            </a:pPr>
            <a:endParaRPr lang="es-MX"/>
          </a:p>
        </c:txPr>
        <c:crossAx val="682191184"/>
        <c:crosses val="autoZero"/>
        <c:auto val="1"/>
        <c:lblAlgn val="ctr"/>
        <c:lblOffset val="100"/>
        <c:noMultiLvlLbl val="0"/>
      </c:catAx>
      <c:valAx>
        <c:axId val="682191184"/>
        <c:scaling>
          <c:orientation val="minMax"/>
          <c:max val="4.75"/>
          <c:min val="0"/>
        </c:scaling>
        <c:delete val="0"/>
        <c:axPos val="l"/>
        <c:title>
          <c:tx>
            <c:rich>
              <a:bodyPr rot="-5400000" spcFirstLastPara="1" vertOverflow="ellipsis" vert="horz" wrap="square" anchor="ctr" anchorCtr="1"/>
              <a:lstStyle/>
              <a:p>
                <a:pPr>
                  <a:defRPr sz="1000" b="0" i="0" u="none" strike="noStrike" kern="1200" baseline="0">
                    <a:solidFill>
                      <a:sysClr val="windowText" lastClr="000000"/>
                    </a:solidFill>
                    <a:latin typeface="Soberana Sans" panose="02000000000000000000" pitchFamily="50" charset="0"/>
                    <a:ea typeface="+mn-ea"/>
                    <a:cs typeface="+mn-cs"/>
                  </a:defRPr>
                </a:pPr>
                <a:r>
                  <a:rPr lang="es-MX"/>
                  <a:t>Cargos de la DAC y del consumo básico residencial, pesos por kWh</a:t>
                </a:r>
              </a:p>
            </c:rich>
          </c:tx>
          <c:layout>
            <c:manualLayout>
              <c:xMode val="edge"/>
              <c:yMode val="edge"/>
              <c:x val="1.0261312577702896E-2"/>
              <c:y val="1.4438558816511581E-2"/>
            </c:manualLayout>
          </c:layout>
          <c:overlay val="0"/>
          <c:spPr>
            <a:noFill/>
            <a:ln>
              <a:noFill/>
            </a:ln>
            <a:effectLst/>
          </c:spPr>
          <c:txPr>
            <a:bodyPr rot="-5400000" spcFirstLastPara="1" vertOverflow="ellipsis" vert="horz" wrap="square" anchor="ctr" anchorCtr="1"/>
            <a:lstStyle/>
            <a:p>
              <a:pPr>
                <a:defRPr sz="1000" b="0" i="0" u="none" strike="noStrike" kern="1200" baseline="0">
                  <a:solidFill>
                    <a:sysClr val="windowText" lastClr="000000"/>
                  </a:solidFill>
                  <a:latin typeface="Soberana Sans" panose="02000000000000000000" pitchFamily="50" charset="0"/>
                  <a:ea typeface="+mn-ea"/>
                  <a:cs typeface="+mn-cs"/>
                </a:defRPr>
              </a:pPr>
              <a:endParaRPr lang="es-MX"/>
            </a:p>
          </c:txPr>
        </c:title>
        <c:numFmt formatCode="#,##0.0" sourceLinked="0"/>
        <c:majorTickMark val="out"/>
        <c:minorTickMark val="none"/>
        <c:tickLblPos val="nextTo"/>
        <c:spPr>
          <a:noFill/>
          <a:ln>
            <a:solidFill>
              <a:schemeClr val="tx1"/>
            </a:solidFill>
          </a:ln>
          <a:effectLst/>
        </c:spPr>
        <c:txPr>
          <a:bodyPr rot="-60000000" spcFirstLastPara="1" vertOverflow="ellipsis" vert="horz" wrap="square" anchor="ctr" anchorCtr="1"/>
          <a:lstStyle/>
          <a:p>
            <a:pPr>
              <a:defRPr sz="900" b="0" i="0" u="none" strike="noStrike" kern="1200" baseline="0">
                <a:solidFill>
                  <a:sysClr val="windowText" lastClr="000000"/>
                </a:solidFill>
                <a:latin typeface="Soberana Sans" panose="02000000000000000000" pitchFamily="50" charset="0"/>
                <a:ea typeface="+mn-ea"/>
                <a:cs typeface="+mn-cs"/>
              </a:defRPr>
            </a:pPr>
            <a:endParaRPr lang="es-MX"/>
          </a:p>
        </c:txPr>
        <c:crossAx val="682182480"/>
        <c:crossesAt val="1"/>
        <c:crossBetween val="between"/>
        <c:majorUnit val="0.25"/>
      </c:valAx>
      <c:valAx>
        <c:axId val="682185744"/>
        <c:scaling>
          <c:orientation val="minMax"/>
        </c:scaling>
        <c:delete val="0"/>
        <c:axPos val="r"/>
        <c:title>
          <c:tx>
            <c:rich>
              <a:bodyPr rot="-5400000" spcFirstLastPara="1" vertOverflow="ellipsis" vert="horz" wrap="square" anchor="ctr" anchorCtr="1"/>
              <a:lstStyle/>
              <a:p>
                <a:pPr>
                  <a:defRPr sz="1000" b="0" i="0" u="none" strike="noStrike" kern="1200" baseline="0">
                    <a:solidFill>
                      <a:sysClr val="windowText" lastClr="000000"/>
                    </a:solidFill>
                    <a:latin typeface="Soberana Sans" panose="02000000000000000000" pitchFamily="50" charset="0"/>
                    <a:ea typeface="+mn-ea"/>
                    <a:cs typeface="+mn-cs"/>
                  </a:defRPr>
                </a:pPr>
                <a:r>
                  <a:rPr lang="es-MX"/>
                  <a:t>Índice de Precios de los Combustibles</a:t>
                </a:r>
              </a:p>
            </c:rich>
          </c:tx>
          <c:layout>
            <c:manualLayout>
              <c:xMode val="edge"/>
              <c:yMode val="edge"/>
              <c:x val="0.96772084243414025"/>
              <c:y val="5.538312256422491E-2"/>
            </c:manualLayout>
          </c:layout>
          <c:overlay val="0"/>
          <c:spPr>
            <a:noFill/>
            <a:ln>
              <a:noFill/>
            </a:ln>
            <a:effectLst/>
          </c:spPr>
          <c:txPr>
            <a:bodyPr rot="-5400000" spcFirstLastPara="1" vertOverflow="ellipsis" vert="horz" wrap="square" anchor="ctr" anchorCtr="1"/>
            <a:lstStyle/>
            <a:p>
              <a:pPr>
                <a:defRPr sz="1000" b="0" i="0" u="none" strike="noStrike" kern="1200" baseline="0">
                  <a:solidFill>
                    <a:sysClr val="windowText" lastClr="000000"/>
                  </a:solidFill>
                  <a:latin typeface="Soberana Sans" panose="02000000000000000000" pitchFamily="50" charset="0"/>
                  <a:ea typeface="+mn-ea"/>
                  <a:cs typeface="+mn-cs"/>
                </a:defRPr>
              </a:pPr>
              <a:endParaRPr lang="es-MX"/>
            </a:p>
          </c:txPr>
        </c:title>
        <c:numFmt formatCode="General" sourceLinked="0"/>
        <c:majorTickMark val="out"/>
        <c:minorTickMark val="none"/>
        <c:tickLblPos val="nextTo"/>
        <c:spPr>
          <a:noFill/>
          <a:ln>
            <a:solidFill>
              <a:sysClr val="windowText" lastClr="000000"/>
            </a:solidFill>
          </a:ln>
          <a:effectLst/>
        </c:spPr>
        <c:txPr>
          <a:bodyPr rot="-60000000" spcFirstLastPara="1" vertOverflow="ellipsis" vert="horz" wrap="square" anchor="ctr" anchorCtr="1"/>
          <a:lstStyle/>
          <a:p>
            <a:pPr>
              <a:defRPr sz="900" b="0" i="0" u="none" strike="noStrike" kern="1200" baseline="0">
                <a:solidFill>
                  <a:sysClr val="windowText" lastClr="000000"/>
                </a:solidFill>
                <a:latin typeface="Soberana Sans" panose="02000000000000000000" pitchFamily="50" charset="0"/>
                <a:ea typeface="+mn-ea"/>
                <a:cs typeface="+mn-cs"/>
              </a:defRPr>
            </a:pPr>
            <a:endParaRPr lang="es-MX"/>
          </a:p>
        </c:txPr>
        <c:crossAx val="682186288"/>
        <c:crosses val="max"/>
        <c:crossBetween val="between"/>
      </c:valAx>
      <c:catAx>
        <c:axId val="682186288"/>
        <c:scaling>
          <c:orientation val="minMax"/>
        </c:scaling>
        <c:delete val="1"/>
        <c:axPos val="b"/>
        <c:numFmt formatCode="General" sourceLinked="1"/>
        <c:majorTickMark val="out"/>
        <c:minorTickMark val="none"/>
        <c:tickLblPos val="nextTo"/>
        <c:crossAx val="682185744"/>
        <c:crosses val="autoZero"/>
        <c:auto val="1"/>
        <c:lblAlgn val="ctr"/>
        <c:lblOffset val="100"/>
        <c:noMultiLvlLbl val="0"/>
      </c:cat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ysClr val="windowText" lastClr="000000"/>
              </a:solidFill>
              <a:latin typeface="Soberana Sans" panose="02000000000000000000" pitchFamily="50" charset="0"/>
              <a:ea typeface="+mn-ea"/>
              <a:cs typeface="+mn-cs"/>
            </a:defRPr>
          </a:pPr>
          <a:endParaRPr lang="es-MX"/>
        </a:p>
      </c:txPr>
    </c:legend>
    <c:plotVisOnly val="1"/>
    <c:dispBlanksAs val="gap"/>
    <c:showDLblsOverMax val="0"/>
  </c:chart>
  <c:spPr>
    <a:noFill/>
    <a:ln w="9525" cap="flat" cmpd="sng" algn="ctr">
      <a:noFill/>
      <a:round/>
    </a:ln>
    <a:effectLst/>
  </c:spPr>
  <c:txPr>
    <a:bodyPr/>
    <a:lstStyle/>
    <a:p>
      <a:pPr>
        <a:defRPr>
          <a:solidFill>
            <a:sysClr val="windowText" lastClr="000000"/>
          </a:solidFill>
          <a:latin typeface="Soberana Sans" panose="02000000000000000000" pitchFamily="50" charset="0"/>
        </a:defRPr>
      </a:pPr>
      <a:endParaRPr lang="es-MX"/>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MX"/>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FDE9876-BD93-44F3-A829-2517861BC307}" type="datetimeFigureOut">
              <a:rPr lang="es-MX" smtClean="0"/>
              <a:t>20/09/2018</a:t>
            </a:fld>
            <a:endParaRPr lang="es-MX"/>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MX"/>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MX"/>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AE87906-CFE8-44D3-8C06-FAC5E2E10B18}" type="slidenum">
              <a:rPr lang="es-MX" smtClean="0"/>
              <a:t>‹Nº›</a:t>
            </a:fld>
            <a:endParaRPr lang="es-MX"/>
          </a:p>
        </p:txBody>
      </p:sp>
    </p:spTree>
    <p:extLst>
      <p:ext uri="{BB962C8B-B14F-4D97-AF65-F5344CB8AC3E}">
        <p14:creationId xmlns:p14="http://schemas.microsoft.com/office/powerpoint/2010/main" val="19345302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196850" y="361950"/>
            <a:ext cx="7443788" cy="4186238"/>
          </a:xfrm>
        </p:spPr>
      </p:sp>
      <p:sp>
        <p:nvSpPr>
          <p:cNvPr id="5" name="Marcador de número de diapositiva 4"/>
          <p:cNvSpPr>
            <a:spLocks noGrp="1"/>
          </p:cNvSpPr>
          <p:nvPr>
            <p:ph type="sldNum" sz="quarter" idx="10"/>
          </p:nvPr>
        </p:nvSpPr>
        <p:spPr/>
        <p:txBody>
          <a:bodyPr/>
          <a:lstStyle/>
          <a:p>
            <a:fld id="{DD9DB054-0C72-4E18-90DF-A4242211A4F2}" type="slidenum">
              <a:rPr lang="es-MX" smtClean="0"/>
              <a:t>1</a:t>
            </a:fld>
            <a:endParaRPr lang="es-MX" dirty="0"/>
          </a:p>
        </p:txBody>
      </p:sp>
    </p:spTree>
    <p:extLst>
      <p:ext uri="{BB962C8B-B14F-4D97-AF65-F5344CB8AC3E}">
        <p14:creationId xmlns:p14="http://schemas.microsoft.com/office/powerpoint/2010/main" val="25729353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496888" y="266700"/>
            <a:ext cx="7942263" cy="4468813"/>
          </a:xfrm>
        </p:spPr>
      </p:sp>
      <p:sp>
        <p:nvSpPr>
          <p:cNvPr id="3" name="Marcador de notas 2"/>
          <p:cNvSpPr>
            <a:spLocks noGrp="1"/>
          </p:cNvSpPr>
          <p:nvPr>
            <p:ph type="body" sz="quarter" idx="10"/>
          </p:nvPr>
        </p:nvSpPr>
        <p:spPr/>
        <p:txBody>
          <a:bodyPr/>
          <a:lstStyle/>
          <a:p>
            <a:endParaRPr lang="es-MX" dirty="0"/>
          </a:p>
        </p:txBody>
      </p:sp>
    </p:spTree>
    <p:extLst>
      <p:ext uri="{BB962C8B-B14F-4D97-AF65-F5344CB8AC3E}">
        <p14:creationId xmlns:p14="http://schemas.microsoft.com/office/powerpoint/2010/main" val="21163612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406400" y="696913"/>
            <a:ext cx="6197600" cy="3486150"/>
          </a:xfrm>
        </p:spPr>
      </p:sp>
      <p:sp>
        <p:nvSpPr>
          <p:cNvPr id="4" name="3 Marcador de número de diapositiva"/>
          <p:cNvSpPr>
            <a:spLocks noGrp="1"/>
          </p:cNvSpPr>
          <p:nvPr>
            <p:ph type="sldNum" sz="quarter" idx="10"/>
          </p:nvPr>
        </p:nvSpPr>
        <p:spPr/>
        <p:txBody>
          <a:bodyPr/>
          <a:lstStyle/>
          <a:p>
            <a:pPr>
              <a:defRPr/>
            </a:pPr>
            <a:fld id="{9AD4ED13-1411-4B08-B059-5A1A076815A3}" type="slidenum">
              <a:rPr lang="es-MX" smtClean="0"/>
              <a:pPr>
                <a:defRPr/>
              </a:pPr>
              <a:t>3</a:t>
            </a:fld>
            <a:endParaRPr lang="es-MX" dirty="0"/>
          </a:p>
        </p:txBody>
      </p:sp>
      <p:sp>
        <p:nvSpPr>
          <p:cNvPr id="5" name="4 Marcador de notas"/>
          <p:cNvSpPr>
            <a:spLocks noGrp="1"/>
          </p:cNvSpPr>
          <p:nvPr>
            <p:ph type="body" sz="quarter" idx="11"/>
          </p:nvPr>
        </p:nvSpPr>
        <p:spPr/>
        <p:txBody>
          <a:bodyPr>
            <a:normAutofit/>
          </a:bodyPr>
          <a:lstStyle/>
          <a:p>
            <a:endParaRPr lang="es-MX" dirty="0"/>
          </a:p>
        </p:txBody>
      </p:sp>
    </p:spTree>
    <p:extLst>
      <p:ext uri="{BB962C8B-B14F-4D97-AF65-F5344CB8AC3E}">
        <p14:creationId xmlns:p14="http://schemas.microsoft.com/office/powerpoint/2010/main" val="14916845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406400" y="696913"/>
            <a:ext cx="6197600" cy="3486150"/>
          </a:xfrm>
        </p:spPr>
      </p:sp>
      <p:sp>
        <p:nvSpPr>
          <p:cNvPr id="4" name="3 Marcador de número de diapositiva"/>
          <p:cNvSpPr>
            <a:spLocks noGrp="1"/>
          </p:cNvSpPr>
          <p:nvPr>
            <p:ph type="sldNum" sz="quarter" idx="10"/>
          </p:nvPr>
        </p:nvSpPr>
        <p:spPr/>
        <p:txBody>
          <a:bodyPr/>
          <a:lstStyle/>
          <a:p>
            <a:pPr>
              <a:defRPr/>
            </a:pPr>
            <a:fld id="{9AD4ED13-1411-4B08-B059-5A1A076815A3}" type="slidenum">
              <a:rPr lang="es-MX" smtClean="0"/>
              <a:pPr>
                <a:defRPr/>
              </a:pPr>
              <a:t>4</a:t>
            </a:fld>
            <a:endParaRPr lang="es-MX" dirty="0"/>
          </a:p>
        </p:txBody>
      </p:sp>
      <p:sp>
        <p:nvSpPr>
          <p:cNvPr id="5" name="4 Marcador de notas"/>
          <p:cNvSpPr>
            <a:spLocks noGrp="1"/>
          </p:cNvSpPr>
          <p:nvPr>
            <p:ph type="body" sz="quarter" idx="11"/>
          </p:nvPr>
        </p:nvSpPr>
        <p:spPr/>
        <p:txBody>
          <a:bodyPr>
            <a:normAutofit/>
          </a:bodyPr>
          <a:lstStyle/>
          <a:p>
            <a:endParaRPr lang="es-MX" dirty="0"/>
          </a:p>
        </p:txBody>
      </p:sp>
    </p:spTree>
    <p:extLst>
      <p:ext uri="{BB962C8B-B14F-4D97-AF65-F5344CB8AC3E}">
        <p14:creationId xmlns:p14="http://schemas.microsoft.com/office/powerpoint/2010/main" val="25565063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406400" y="696913"/>
            <a:ext cx="6197600" cy="3486150"/>
          </a:xfrm>
        </p:spPr>
      </p:sp>
      <p:sp>
        <p:nvSpPr>
          <p:cNvPr id="4" name="3 Marcador de número de diapositiva"/>
          <p:cNvSpPr>
            <a:spLocks noGrp="1"/>
          </p:cNvSpPr>
          <p:nvPr>
            <p:ph type="sldNum" sz="quarter" idx="10"/>
          </p:nvPr>
        </p:nvSpPr>
        <p:spPr/>
        <p:txBody>
          <a:bodyPr/>
          <a:lstStyle/>
          <a:p>
            <a:pPr>
              <a:defRPr/>
            </a:pPr>
            <a:fld id="{9AD4ED13-1411-4B08-B059-5A1A076815A3}" type="slidenum">
              <a:rPr lang="es-MX" smtClean="0"/>
              <a:pPr>
                <a:defRPr/>
              </a:pPr>
              <a:t>5</a:t>
            </a:fld>
            <a:endParaRPr lang="es-MX" dirty="0"/>
          </a:p>
        </p:txBody>
      </p:sp>
      <p:sp>
        <p:nvSpPr>
          <p:cNvPr id="5" name="4 Marcador de notas"/>
          <p:cNvSpPr>
            <a:spLocks noGrp="1"/>
          </p:cNvSpPr>
          <p:nvPr>
            <p:ph type="body" sz="quarter" idx="11"/>
          </p:nvPr>
        </p:nvSpPr>
        <p:spPr/>
        <p:txBody>
          <a:bodyPr>
            <a:normAutofit/>
          </a:bodyPr>
          <a:lstStyle/>
          <a:p>
            <a:endParaRPr lang="es-MX" dirty="0"/>
          </a:p>
        </p:txBody>
      </p:sp>
    </p:spTree>
    <p:extLst>
      <p:ext uri="{BB962C8B-B14F-4D97-AF65-F5344CB8AC3E}">
        <p14:creationId xmlns:p14="http://schemas.microsoft.com/office/powerpoint/2010/main" val="27276513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406400" y="696913"/>
            <a:ext cx="6197600" cy="3486150"/>
          </a:xfrm>
        </p:spPr>
      </p:sp>
      <p:sp>
        <p:nvSpPr>
          <p:cNvPr id="4" name="3 Marcador de número de diapositiva"/>
          <p:cNvSpPr>
            <a:spLocks noGrp="1"/>
          </p:cNvSpPr>
          <p:nvPr>
            <p:ph type="sldNum" sz="quarter" idx="10"/>
          </p:nvPr>
        </p:nvSpPr>
        <p:spPr/>
        <p:txBody>
          <a:bodyPr/>
          <a:lstStyle/>
          <a:p>
            <a:pPr>
              <a:defRPr/>
            </a:pPr>
            <a:fld id="{9AD4ED13-1411-4B08-B059-5A1A076815A3}" type="slidenum">
              <a:rPr lang="es-MX" smtClean="0"/>
              <a:pPr>
                <a:defRPr/>
              </a:pPr>
              <a:t>6</a:t>
            </a:fld>
            <a:endParaRPr lang="es-MX" dirty="0"/>
          </a:p>
        </p:txBody>
      </p:sp>
      <p:sp>
        <p:nvSpPr>
          <p:cNvPr id="5" name="4 Marcador de notas"/>
          <p:cNvSpPr>
            <a:spLocks noGrp="1"/>
          </p:cNvSpPr>
          <p:nvPr>
            <p:ph type="body" sz="quarter" idx="11"/>
          </p:nvPr>
        </p:nvSpPr>
        <p:spPr/>
        <p:txBody>
          <a:bodyPr>
            <a:normAutofit/>
          </a:bodyPr>
          <a:lstStyle/>
          <a:p>
            <a:endParaRPr lang="es-MX" dirty="0"/>
          </a:p>
        </p:txBody>
      </p:sp>
    </p:spTree>
    <p:extLst>
      <p:ext uri="{BB962C8B-B14F-4D97-AF65-F5344CB8AC3E}">
        <p14:creationId xmlns:p14="http://schemas.microsoft.com/office/powerpoint/2010/main" val="39958210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MX"/>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MX"/>
          </a:p>
        </p:txBody>
      </p:sp>
      <p:sp>
        <p:nvSpPr>
          <p:cNvPr id="4" name="Marcador de fecha 3"/>
          <p:cNvSpPr>
            <a:spLocks noGrp="1"/>
          </p:cNvSpPr>
          <p:nvPr>
            <p:ph type="dt" sz="half" idx="10"/>
          </p:nvPr>
        </p:nvSpPr>
        <p:spPr/>
        <p:txBody>
          <a:bodyPr/>
          <a:lstStyle/>
          <a:p>
            <a:fld id="{C818316B-647E-4DCA-8C64-D0BEB8F3C6BC}" type="datetimeFigureOut">
              <a:rPr lang="es-MX" smtClean="0"/>
              <a:t>20/09/2018</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A0EC3153-7EA2-4D51-8883-58B46BE29259}" type="slidenum">
              <a:rPr lang="es-MX" smtClean="0"/>
              <a:t>‹Nº›</a:t>
            </a:fld>
            <a:endParaRPr lang="es-MX"/>
          </a:p>
        </p:txBody>
      </p:sp>
    </p:spTree>
    <p:extLst>
      <p:ext uri="{BB962C8B-B14F-4D97-AF65-F5344CB8AC3E}">
        <p14:creationId xmlns:p14="http://schemas.microsoft.com/office/powerpoint/2010/main" val="19692386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10"/>
          </p:nvPr>
        </p:nvSpPr>
        <p:spPr/>
        <p:txBody>
          <a:bodyPr/>
          <a:lstStyle/>
          <a:p>
            <a:fld id="{C818316B-647E-4DCA-8C64-D0BEB8F3C6BC}" type="datetimeFigureOut">
              <a:rPr lang="es-MX" smtClean="0"/>
              <a:t>20/09/2018</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A0EC3153-7EA2-4D51-8883-58B46BE29259}" type="slidenum">
              <a:rPr lang="es-MX" smtClean="0"/>
              <a:t>‹Nº›</a:t>
            </a:fld>
            <a:endParaRPr lang="es-MX"/>
          </a:p>
        </p:txBody>
      </p:sp>
    </p:spTree>
    <p:extLst>
      <p:ext uri="{BB962C8B-B14F-4D97-AF65-F5344CB8AC3E}">
        <p14:creationId xmlns:p14="http://schemas.microsoft.com/office/powerpoint/2010/main" val="8280018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MX"/>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10"/>
          </p:nvPr>
        </p:nvSpPr>
        <p:spPr/>
        <p:txBody>
          <a:bodyPr/>
          <a:lstStyle/>
          <a:p>
            <a:fld id="{C818316B-647E-4DCA-8C64-D0BEB8F3C6BC}" type="datetimeFigureOut">
              <a:rPr lang="es-MX" smtClean="0"/>
              <a:t>20/09/2018</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A0EC3153-7EA2-4D51-8883-58B46BE29259}" type="slidenum">
              <a:rPr lang="es-MX" smtClean="0"/>
              <a:t>‹Nº›</a:t>
            </a:fld>
            <a:endParaRPr lang="es-MX"/>
          </a:p>
        </p:txBody>
      </p:sp>
    </p:spTree>
    <p:extLst>
      <p:ext uri="{BB962C8B-B14F-4D97-AF65-F5344CB8AC3E}">
        <p14:creationId xmlns:p14="http://schemas.microsoft.com/office/powerpoint/2010/main" val="7692476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Title Placeholder 1"/>
          <p:cNvSpPr>
            <a:spLocks noGrp="1"/>
          </p:cNvSpPr>
          <p:nvPr>
            <p:ph type="title"/>
          </p:nvPr>
        </p:nvSpPr>
        <p:spPr>
          <a:xfrm>
            <a:off x="609600" y="599920"/>
            <a:ext cx="10972800" cy="492443"/>
          </a:xfrm>
          <a:prstGeom prst="rect">
            <a:avLst/>
          </a:prstGeom>
        </p:spPr>
        <p:txBody>
          <a:bodyPr rtlCol="0">
            <a:spAutoFit/>
          </a:bodyPr>
          <a:lstStyle>
            <a:lvl1pPr>
              <a:defRPr sz="2600" b="1"/>
            </a:lvl1pPr>
          </a:lstStyle>
          <a:p>
            <a:r>
              <a:rPr lang="en-US" dirty="0" err="1" smtClean="0"/>
              <a:t>Título</a:t>
            </a:r>
            <a:endParaRPr lang="en-US" dirty="0"/>
          </a:p>
        </p:txBody>
      </p:sp>
      <p:sp>
        <p:nvSpPr>
          <p:cNvPr id="4" name="Date Placeholder 3"/>
          <p:cNvSpPr>
            <a:spLocks noGrp="1"/>
          </p:cNvSpPr>
          <p:nvPr>
            <p:ph type="dt" sz="half" idx="10"/>
          </p:nvPr>
        </p:nvSpPr>
        <p:spPr/>
        <p:txBody>
          <a:bodyPr/>
          <a:lstStyle>
            <a:lvl1pPr>
              <a:defRPr/>
            </a:lvl1pPr>
          </a:lstStyle>
          <a:p>
            <a:pPr>
              <a:defRPr/>
            </a:pPr>
            <a:fld id="{103A50CA-E5C5-4B3E-94F0-FF0701660284}" type="datetime1">
              <a:rPr lang="en-US" smtClean="0"/>
              <a:t>9/20/2018</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B52C4CE1-CF2D-44DA-BDA0-AAB28C2FDB12}" type="slidenum">
              <a:rPr lang="en-US"/>
              <a:pPr>
                <a:defRPr/>
              </a:pPr>
              <a:t>‹Nº›</a:t>
            </a:fld>
            <a:endParaRPr lang="en-US" dirty="0"/>
          </a:p>
        </p:txBody>
      </p:sp>
    </p:spTree>
    <p:extLst>
      <p:ext uri="{BB962C8B-B14F-4D97-AF65-F5344CB8AC3E}">
        <p14:creationId xmlns:p14="http://schemas.microsoft.com/office/powerpoint/2010/main" val="25831315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10"/>
          </p:nvPr>
        </p:nvSpPr>
        <p:spPr/>
        <p:txBody>
          <a:bodyPr/>
          <a:lstStyle/>
          <a:p>
            <a:fld id="{C818316B-647E-4DCA-8C64-D0BEB8F3C6BC}" type="datetimeFigureOut">
              <a:rPr lang="es-MX" smtClean="0"/>
              <a:t>20/09/2018</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A0EC3153-7EA2-4D51-8883-58B46BE29259}" type="slidenum">
              <a:rPr lang="es-MX" smtClean="0"/>
              <a:t>‹Nº›</a:t>
            </a:fld>
            <a:endParaRPr lang="es-MX"/>
          </a:p>
        </p:txBody>
      </p:sp>
    </p:spTree>
    <p:extLst>
      <p:ext uri="{BB962C8B-B14F-4D97-AF65-F5344CB8AC3E}">
        <p14:creationId xmlns:p14="http://schemas.microsoft.com/office/powerpoint/2010/main" val="24774029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MX"/>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C818316B-647E-4DCA-8C64-D0BEB8F3C6BC}" type="datetimeFigureOut">
              <a:rPr lang="es-MX" smtClean="0"/>
              <a:t>20/09/2018</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A0EC3153-7EA2-4D51-8883-58B46BE29259}" type="slidenum">
              <a:rPr lang="es-MX" smtClean="0"/>
              <a:t>‹Nº›</a:t>
            </a:fld>
            <a:endParaRPr lang="es-MX"/>
          </a:p>
        </p:txBody>
      </p:sp>
    </p:spTree>
    <p:extLst>
      <p:ext uri="{BB962C8B-B14F-4D97-AF65-F5344CB8AC3E}">
        <p14:creationId xmlns:p14="http://schemas.microsoft.com/office/powerpoint/2010/main" val="31802222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contenido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contenido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Marcador de fecha 4"/>
          <p:cNvSpPr>
            <a:spLocks noGrp="1"/>
          </p:cNvSpPr>
          <p:nvPr>
            <p:ph type="dt" sz="half" idx="10"/>
          </p:nvPr>
        </p:nvSpPr>
        <p:spPr/>
        <p:txBody>
          <a:bodyPr/>
          <a:lstStyle/>
          <a:p>
            <a:fld id="{C818316B-647E-4DCA-8C64-D0BEB8F3C6BC}" type="datetimeFigureOut">
              <a:rPr lang="es-MX" smtClean="0"/>
              <a:t>20/09/2018</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A0EC3153-7EA2-4D51-8883-58B46BE29259}" type="slidenum">
              <a:rPr lang="es-MX" smtClean="0"/>
              <a:t>‹Nº›</a:t>
            </a:fld>
            <a:endParaRPr lang="es-MX"/>
          </a:p>
        </p:txBody>
      </p:sp>
    </p:spTree>
    <p:extLst>
      <p:ext uri="{BB962C8B-B14F-4D97-AF65-F5344CB8AC3E}">
        <p14:creationId xmlns:p14="http://schemas.microsoft.com/office/powerpoint/2010/main" val="39633657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MX"/>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Marcador de fecha 6"/>
          <p:cNvSpPr>
            <a:spLocks noGrp="1"/>
          </p:cNvSpPr>
          <p:nvPr>
            <p:ph type="dt" sz="half" idx="10"/>
          </p:nvPr>
        </p:nvSpPr>
        <p:spPr/>
        <p:txBody>
          <a:bodyPr/>
          <a:lstStyle/>
          <a:p>
            <a:fld id="{C818316B-647E-4DCA-8C64-D0BEB8F3C6BC}" type="datetimeFigureOut">
              <a:rPr lang="es-MX" smtClean="0"/>
              <a:t>20/09/2018</a:t>
            </a:fld>
            <a:endParaRPr lang="es-MX"/>
          </a:p>
        </p:txBody>
      </p:sp>
      <p:sp>
        <p:nvSpPr>
          <p:cNvPr id="8" name="Marcador de pie de página 7"/>
          <p:cNvSpPr>
            <a:spLocks noGrp="1"/>
          </p:cNvSpPr>
          <p:nvPr>
            <p:ph type="ftr" sz="quarter" idx="11"/>
          </p:nvPr>
        </p:nvSpPr>
        <p:spPr/>
        <p:txBody>
          <a:bodyPr/>
          <a:lstStyle/>
          <a:p>
            <a:endParaRPr lang="es-MX"/>
          </a:p>
        </p:txBody>
      </p:sp>
      <p:sp>
        <p:nvSpPr>
          <p:cNvPr id="9" name="Marcador de número de diapositiva 8"/>
          <p:cNvSpPr>
            <a:spLocks noGrp="1"/>
          </p:cNvSpPr>
          <p:nvPr>
            <p:ph type="sldNum" sz="quarter" idx="12"/>
          </p:nvPr>
        </p:nvSpPr>
        <p:spPr/>
        <p:txBody>
          <a:bodyPr/>
          <a:lstStyle/>
          <a:p>
            <a:fld id="{A0EC3153-7EA2-4D51-8883-58B46BE29259}" type="slidenum">
              <a:rPr lang="es-MX" smtClean="0"/>
              <a:t>‹Nº›</a:t>
            </a:fld>
            <a:endParaRPr lang="es-MX"/>
          </a:p>
        </p:txBody>
      </p:sp>
    </p:spTree>
    <p:extLst>
      <p:ext uri="{BB962C8B-B14F-4D97-AF65-F5344CB8AC3E}">
        <p14:creationId xmlns:p14="http://schemas.microsoft.com/office/powerpoint/2010/main" val="33384105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fecha 2"/>
          <p:cNvSpPr>
            <a:spLocks noGrp="1"/>
          </p:cNvSpPr>
          <p:nvPr>
            <p:ph type="dt" sz="half" idx="10"/>
          </p:nvPr>
        </p:nvSpPr>
        <p:spPr/>
        <p:txBody>
          <a:bodyPr/>
          <a:lstStyle/>
          <a:p>
            <a:fld id="{C818316B-647E-4DCA-8C64-D0BEB8F3C6BC}" type="datetimeFigureOut">
              <a:rPr lang="es-MX" smtClean="0"/>
              <a:t>20/09/2018</a:t>
            </a:fld>
            <a:endParaRPr lang="es-MX"/>
          </a:p>
        </p:txBody>
      </p:sp>
      <p:sp>
        <p:nvSpPr>
          <p:cNvPr id="4" name="Marcador de pie de página 3"/>
          <p:cNvSpPr>
            <a:spLocks noGrp="1"/>
          </p:cNvSpPr>
          <p:nvPr>
            <p:ph type="ftr" sz="quarter" idx="11"/>
          </p:nvPr>
        </p:nvSpPr>
        <p:spPr/>
        <p:txBody>
          <a:bodyPr/>
          <a:lstStyle/>
          <a:p>
            <a:endParaRPr lang="es-MX"/>
          </a:p>
        </p:txBody>
      </p:sp>
      <p:sp>
        <p:nvSpPr>
          <p:cNvPr id="5" name="Marcador de número de diapositiva 4"/>
          <p:cNvSpPr>
            <a:spLocks noGrp="1"/>
          </p:cNvSpPr>
          <p:nvPr>
            <p:ph type="sldNum" sz="quarter" idx="12"/>
          </p:nvPr>
        </p:nvSpPr>
        <p:spPr/>
        <p:txBody>
          <a:bodyPr/>
          <a:lstStyle/>
          <a:p>
            <a:fld id="{A0EC3153-7EA2-4D51-8883-58B46BE29259}" type="slidenum">
              <a:rPr lang="es-MX" smtClean="0"/>
              <a:t>‹Nº›</a:t>
            </a:fld>
            <a:endParaRPr lang="es-MX"/>
          </a:p>
        </p:txBody>
      </p:sp>
    </p:spTree>
    <p:extLst>
      <p:ext uri="{BB962C8B-B14F-4D97-AF65-F5344CB8AC3E}">
        <p14:creationId xmlns:p14="http://schemas.microsoft.com/office/powerpoint/2010/main" val="23272091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C818316B-647E-4DCA-8C64-D0BEB8F3C6BC}" type="datetimeFigureOut">
              <a:rPr lang="es-MX" smtClean="0"/>
              <a:t>20/09/2018</a:t>
            </a:fld>
            <a:endParaRPr lang="es-MX"/>
          </a:p>
        </p:txBody>
      </p:sp>
      <p:sp>
        <p:nvSpPr>
          <p:cNvPr id="3" name="Marcador de pie de página 2"/>
          <p:cNvSpPr>
            <a:spLocks noGrp="1"/>
          </p:cNvSpPr>
          <p:nvPr>
            <p:ph type="ftr" sz="quarter" idx="11"/>
          </p:nvPr>
        </p:nvSpPr>
        <p:spPr/>
        <p:txBody>
          <a:bodyPr/>
          <a:lstStyle/>
          <a:p>
            <a:endParaRPr lang="es-MX"/>
          </a:p>
        </p:txBody>
      </p:sp>
      <p:sp>
        <p:nvSpPr>
          <p:cNvPr id="4" name="Marcador de número de diapositiva 3"/>
          <p:cNvSpPr>
            <a:spLocks noGrp="1"/>
          </p:cNvSpPr>
          <p:nvPr>
            <p:ph type="sldNum" sz="quarter" idx="12"/>
          </p:nvPr>
        </p:nvSpPr>
        <p:spPr/>
        <p:txBody>
          <a:bodyPr/>
          <a:lstStyle/>
          <a:p>
            <a:fld id="{A0EC3153-7EA2-4D51-8883-58B46BE29259}" type="slidenum">
              <a:rPr lang="es-MX" smtClean="0"/>
              <a:t>‹Nº›</a:t>
            </a:fld>
            <a:endParaRPr lang="es-MX"/>
          </a:p>
        </p:txBody>
      </p:sp>
    </p:spTree>
    <p:extLst>
      <p:ext uri="{BB962C8B-B14F-4D97-AF65-F5344CB8AC3E}">
        <p14:creationId xmlns:p14="http://schemas.microsoft.com/office/powerpoint/2010/main" val="42434441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MX"/>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C818316B-647E-4DCA-8C64-D0BEB8F3C6BC}" type="datetimeFigureOut">
              <a:rPr lang="es-MX" smtClean="0"/>
              <a:t>20/09/2018</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A0EC3153-7EA2-4D51-8883-58B46BE29259}" type="slidenum">
              <a:rPr lang="es-MX" smtClean="0"/>
              <a:t>‹Nº›</a:t>
            </a:fld>
            <a:endParaRPr lang="es-MX"/>
          </a:p>
        </p:txBody>
      </p:sp>
    </p:spTree>
    <p:extLst>
      <p:ext uri="{BB962C8B-B14F-4D97-AF65-F5344CB8AC3E}">
        <p14:creationId xmlns:p14="http://schemas.microsoft.com/office/powerpoint/2010/main" val="41426961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MX"/>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C818316B-647E-4DCA-8C64-D0BEB8F3C6BC}" type="datetimeFigureOut">
              <a:rPr lang="es-MX" smtClean="0"/>
              <a:t>20/09/2018</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A0EC3153-7EA2-4D51-8883-58B46BE29259}" type="slidenum">
              <a:rPr lang="es-MX" smtClean="0"/>
              <a:t>‹Nº›</a:t>
            </a:fld>
            <a:endParaRPr lang="es-MX"/>
          </a:p>
        </p:txBody>
      </p:sp>
    </p:spTree>
    <p:extLst>
      <p:ext uri="{BB962C8B-B14F-4D97-AF65-F5344CB8AC3E}">
        <p14:creationId xmlns:p14="http://schemas.microsoft.com/office/powerpoint/2010/main" val="20951322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818316B-647E-4DCA-8C64-D0BEB8F3C6BC}" type="datetimeFigureOut">
              <a:rPr lang="es-MX" smtClean="0"/>
              <a:t>20/09/2018</a:t>
            </a:fld>
            <a:endParaRPr lang="es-MX"/>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0EC3153-7EA2-4D51-8883-58B46BE29259}" type="slidenum">
              <a:rPr lang="es-MX" smtClean="0"/>
              <a:t>‹Nº›</a:t>
            </a:fld>
            <a:endParaRPr lang="es-MX"/>
          </a:p>
        </p:txBody>
      </p:sp>
    </p:spTree>
    <p:extLst>
      <p:ext uri="{BB962C8B-B14F-4D97-AF65-F5344CB8AC3E}">
        <p14:creationId xmlns:p14="http://schemas.microsoft.com/office/powerpoint/2010/main" val="34003554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12.xml"/><Relationship Id="rId1" Type="http://schemas.openxmlformats.org/officeDocument/2006/relationships/vmlDrawing" Target="../drawings/vmlDrawing1.vml"/><Relationship Id="rId5" Type="http://schemas.openxmlformats.org/officeDocument/2006/relationships/image" Target="../media/image2.wmf"/><Relationship Id="rId4" Type="http://schemas.openxmlformats.org/officeDocument/2006/relationships/oleObject" Target="../embeddings/oleObject1.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p:cNvSpPr/>
          <p:nvPr/>
        </p:nvSpPr>
        <p:spPr>
          <a:xfrm>
            <a:off x="192747" y="4846840"/>
            <a:ext cx="11880000" cy="108000"/>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s-MX" sz="2000" dirty="0">
              <a:latin typeface="Soberana Titular" panose="02000000000000000000" pitchFamily="50" charset="0"/>
            </a:endParaRPr>
          </a:p>
        </p:txBody>
      </p:sp>
      <p:sp>
        <p:nvSpPr>
          <p:cNvPr id="13" name="Rectángulo 12"/>
          <p:cNvSpPr/>
          <p:nvPr/>
        </p:nvSpPr>
        <p:spPr>
          <a:xfrm>
            <a:off x="192747" y="3285420"/>
            <a:ext cx="11880000" cy="14400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2800" b="1" dirty="0" smtClean="0">
                <a:solidFill>
                  <a:prstClr val="white"/>
                </a:solidFill>
                <a:latin typeface="Soberana Sans" panose="02000000000000000000"/>
              </a:rPr>
              <a:t>Tarifas Eléctricas</a:t>
            </a:r>
          </a:p>
          <a:p>
            <a:pPr algn="ctr"/>
            <a:r>
              <a:rPr lang="es-MX" sz="2400" b="1" dirty="0" smtClean="0">
                <a:solidFill>
                  <a:prstClr val="white"/>
                </a:solidFill>
                <a:latin typeface="Soberana Sans" panose="02000000000000000000"/>
              </a:rPr>
              <a:t>Determinadas por la SHCP</a:t>
            </a:r>
            <a:endParaRPr lang="es-MX" sz="2400" b="1" dirty="0">
              <a:solidFill>
                <a:prstClr val="white"/>
              </a:solidFill>
              <a:latin typeface="Soberana Sans" panose="02000000000000000000"/>
            </a:endParaRPr>
          </a:p>
        </p:txBody>
      </p:sp>
      <p:sp>
        <p:nvSpPr>
          <p:cNvPr id="9" name="Rectángulo 8"/>
          <p:cNvSpPr/>
          <p:nvPr/>
        </p:nvSpPr>
        <p:spPr>
          <a:xfrm>
            <a:off x="4720719" y="5343272"/>
            <a:ext cx="2824055" cy="68887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lang="es-MX" b="1" dirty="0" smtClean="0">
                <a:solidFill>
                  <a:schemeClr val="tx1">
                    <a:lumMod val="65000"/>
                    <a:lumOff val="35000"/>
                  </a:schemeClr>
                </a:solidFill>
                <a:latin typeface="Soberana Titular" panose="02000000000000000000" pitchFamily="50" charset="0"/>
              </a:rPr>
              <a:t>Septiembre de 2018</a:t>
            </a:r>
            <a:endParaRPr lang="es-MX" b="1" dirty="0">
              <a:solidFill>
                <a:schemeClr val="tx1">
                  <a:lumMod val="65000"/>
                  <a:lumOff val="35000"/>
                </a:schemeClr>
              </a:solidFill>
              <a:latin typeface="Soberana Titular" panose="02000000000000000000" pitchFamily="50" charset="0"/>
            </a:endParaRPr>
          </a:p>
        </p:txBody>
      </p:sp>
      <p:pic>
        <p:nvPicPr>
          <p:cNvPr id="10" name="Imagen 11" descr="SHCP_Vertical_WEB.png"/>
          <p:cNvPicPr>
            <a:picLocks noChangeAspect="1"/>
          </p:cNvPicPr>
          <p:nvPr/>
        </p:nvPicPr>
        <p:blipFill>
          <a:blip r:embed="rId3"/>
          <a:srcRect/>
          <a:stretch>
            <a:fillRect/>
          </a:stretch>
        </p:blipFill>
        <p:spPr bwMode="auto">
          <a:xfrm>
            <a:off x="5097837" y="386258"/>
            <a:ext cx="2000250" cy="2314575"/>
          </a:xfrm>
          <a:prstGeom prst="rect">
            <a:avLst/>
          </a:prstGeom>
          <a:noFill/>
          <a:ln w="9525">
            <a:noFill/>
            <a:miter lim="800000"/>
            <a:headEnd/>
            <a:tailEnd/>
          </a:ln>
        </p:spPr>
      </p:pic>
      <p:sp>
        <p:nvSpPr>
          <p:cNvPr id="14" name="Rectángulo 4"/>
          <p:cNvSpPr/>
          <p:nvPr/>
        </p:nvSpPr>
        <p:spPr>
          <a:xfrm>
            <a:off x="192747" y="3050697"/>
            <a:ext cx="11880000" cy="108000"/>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s-MX" sz="2000" dirty="0">
              <a:latin typeface="Soberana Titular" panose="02000000000000000000" pitchFamily="50" charset="0"/>
            </a:endParaRPr>
          </a:p>
        </p:txBody>
      </p:sp>
    </p:spTree>
    <p:extLst>
      <p:ext uri="{BB962C8B-B14F-4D97-AF65-F5344CB8AC3E}">
        <p14:creationId xmlns:p14="http://schemas.microsoft.com/office/powerpoint/2010/main" val="87629865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1"/>
          <p:cNvSpPr>
            <a:spLocks noGrp="1"/>
          </p:cNvSpPr>
          <p:nvPr>
            <p:ph type="sldNum" sz="quarter" idx="12"/>
          </p:nvPr>
        </p:nvSpPr>
        <p:spPr/>
        <p:txBody>
          <a:bodyPr/>
          <a:lstStyle/>
          <a:p>
            <a:r>
              <a:rPr lang="es-MX" dirty="0"/>
              <a:t>1</a:t>
            </a:r>
          </a:p>
        </p:txBody>
      </p:sp>
      <p:sp>
        <p:nvSpPr>
          <p:cNvPr id="14" name="12 CuadroTexto"/>
          <p:cNvSpPr txBox="1"/>
          <p:nvPr/>
        </p:nvSpPr>
        <p:spPr>
          <a:xfrm>
            <a:off x="284739" y="1215857"/>
            <a:ext cx="11240655" cy="3539430"/>
          </a:xfrm>
          <a:prstGeom prst="rect">
            <a:avLst/>
          </a:prstGeom>
          <a:noFill/>
        </p:spPr>
        <p:txBody>
          <a:bodyPr wrap="square" rtlCol="0">
            <a:spAutoFit/>
          </a:bodyPr>
          <a:lstStyle/>
          <a:p>
            <a:pPr marL="180975" indent="-180975" algn="just">
              <a:buFont typeface="Arial" pitchFamily="34" charset="0"/>
              <a:buChar char="•"/>
            </a:pPr>
            <a:r>
              <a:rPr lang="es-MX" sz="1600" dirty="0" smtClean="0">
                <a:latin typeface="Soberana Sans" panose="02000000000000000000" pitchFamily="50" charset="0"/>
              </a:rPr>
              <a:t>Hasta </a:t>
            </a:r>
            <a:r>
              <a:rPr lang="es-MX" sz="1600" dirty="0">
                <a:latin typeface="Soberana Sans" panose="02000000000000000000" pitchFamily="50" charset="0"/>
              </a:rPr>
              <a:t>antes de la Reforma Energética, de conformidad con </a:t>
            </a:r>
            <a:r>
              <a:rPr lang="es-MX" sz="1600" dirty="0" smtClean="0">
                <a:latin typeface="Soberana Sans" panose="02000000000000000000" pitchFamily="50" charset="0"/>
              </a:rPr>
              <a:t>la </a:t>
            </a:r>
            <a:r>
              <a:rPr lang="es-MX" sz="1600" dirty="0">
                <a:latin typeface="Soberana Sans" panose="02000000000000000000" pitchFamily="50" charset="0"/>
              </a:rPr>
              <a:t>abrogada Ley del Servicio Público de Energía Eléctrica (LSPEE), competía a la SHCP, con la participación de las Secretarías de Energía y de Economía y a propuesta de la Comisión Federal de Electricidad (CFE), fijar las tarifas de energía eléctrica, su ajuste o reestructuración, de manera que tendieran a cubrir las necesidades financieras y las de ampliación del servicio público, y el racional consumo de energía. </a:t>
            </a:r>
            <a:endParaRPr lang="es-MX" sz="1600" dirty="0" smtClean="0">
              <a:latin typeface="Soberana Sans" panose="02000000000000000000" pitchFamily="50" charset="0"/>
            </a:endParaRPr>
          </a:p>
          <a:p>
            <a:pPr marL="180975" indent="-180975" algn="just">
              <a:buFont typeface="Arial" pitchFamily="34" charset="0"/>
              <a:buChar char="•"/>
            </a:pPr>
            <a:endParaRPr lang="es-MX" sz="1600" dirty="0">
              <a:latin typeface="Soberana Sans" panose="02000000000000000000" pitchFamily="50" charset="0"/>
            </a:endParaRPr>
          </a:p>
          <a:p>
            <a:pPr marL="180975" indent="-180975" algn="just">
              <a:buFont typeface="Arial" pitchFamily="34" charset="0"/>
              <a:buChar char="•"/>
            </a:pPr>
            <a:r>
              <a:rPr lang="es-MX" sz="1600" dirty="0" smtClean="0">
                <a:latin typeface="Soberana Sans" panose="02000000000000000000" pitchFamily="50" charset="0"/>
              </a:rPr>
              <a:t>Las </a:t>
            </a:r>
            <a:r>
              <a:rPr lang="es-MX" sz="1600" dirty="0">
                <a:latin typeface="Soberana Sans" panose="02000000000000000000" pitchFamily="50" charset="0"/>
              </a:rPr>
              <a:t>tarifas eléctricas sancionadas por la SHCP se basaban en los costos marginales de largo plazo, y se ajustaban mensualmente </a:t>
            </a:r>
            <a:r>
              <a:rPr lang="es-MX" sz="1600" dirty="0" smtClean="0">
                <a:latin typeface="Soberana Sans" panose="02000000000000000000" pitchFamily="50" charset="0"/>
              </a:rPr>
              <a:t>mediante una fórmula con </a:t>
            </a:r>
            <a:r>
              <a:rPr lang="es-MX" sz="1600" dirty="0">
                <a:latin typeface="Soberana Sans" panose="02000000000000000000" pitchFamily="50" charset="0"/>
              </a:rPr>
              <a:t>la que se enviaba una señal de eficiencia al mercado, reflejando la variación en los costos de suministro a través de los precios de los </a:t>
            </a:r>
            <a:r>
              <a:rPr lang="es-MX" sz="1600" dirty="0" smtClean="0">
                <a:latin typeface="Soberana Sans" panose="02000000000000000000" pitchFamily="50" charset="0"/>
              </a:rPr>
              <a:t>combustibles, </a:t>
            </a:r>
            <a:r>
              <a:rPr lang="es-MX" sz="1600" dirty="0">
                <a:latin typeface="Soberana Sans" panose="02000000000000000000" pitchFamily="50" charset="0"/>
              </a:rPr>
              <a:t>el nivel del tipo de cambio y la inflación </a:t>
            </a:r>
            <a:r>
              <a:rPr lang="es-MX" sz="1600" dirty="0" smtClean="0">
                <a:latin typeface="Soberana Sans" panose="02000000000000000000" pitchFamily="50" charset="0"/>
              </a:rPr>
              <a:t>nacional.</a:t>
            </a:r>
            <a:endParaRPr lang="es-MX" sz="1600" dirty="0">
              <a:latin typeface="Soberana Sans" panose="02000000000000000000" pitchFamily="50" charset="0"/>
            </a:endParaRPr>
          </a:p>
          <a:p>
            <a:pPr marL="180975" indent="-180975" algn="just">
              <a:buFont typeface="Arial" pitchFamily="34" charset="0"/>
              <a:buChar char="•"/>
            </a:pPr>
            <a:endParaRPr lang="es-MX" sz="1600" dirty="0">
              <a:latin typeface="Soberana Sans" panose="02000000000000000000" pitchFamily="50" charset="0"/>
            </a:endParaRPr>
          </a:p>
          <a:p>
            <a:pPr marL="180975" indent="-180975" algn="just">
              <a:buFont typeface="Arial" pitchFamily="34" charset="0"/>
              <a:buChar char="•"/>
            </a:pPr>
            <a:r>
              <a:rPr lang="es-MX" sz="1600" dirty="0">
                <a:latin typeface="Soberana Sans" panose="02000000000000000000" pitchFamily="50" charset="0"/>
              </a:rPr>
              <a:t>Tras la aprobación de la Reforma </a:t>
            </a:r>
            <a:r>
              <a:rPr lang="es-MX" sz="1600" dirty="0" smtClean="0">
                <a:latin typeface="Soberana Sans" panose="02000000000000000000" pitchFamily="50" charset="0"/>
              </a:rPr>
              <a:t>Energética, </a:t>
            </a:r>
            <a:r>
              <a:rPr lang="es-MX" sz="1600" dirty="0" smtClean="0">
                <a:latin typeface="Soberana Sans" panose="02000000000000000000" pitchFamily="50" charset="0"/>
              </a:rPr>
              <a:t>la </a:t>
            </a:r>
            <a:r>
              <a:rPr lang="es-MX" sz="1600" dirty="0">
                <a:latin typeface="Soberana Sans" panose="02000000000000000000" pitchFamily="50" charset="0"/>
              </a:rPr>
              <a:t>Ley de la Industria Eléctrica (</a:t>
            </a:r>
            <a:r>
              <a:rPr lang="es-MX" sz="1600" dirty="0" smtClean="0">
                <a:latin typeface="Soberana Sans" panose="02000000000000000000" pitchFamily="50" charset="0"/>
              </a:rPr>
              <a:t>LIE) faculta </a:t>
            </a:r>
            <a:r>
              <a:rPr lang="es-MX" sz="1600" dirty="0" smtClean="0">
                <a:latin typeface="Soberana Sans" panose="02000000000000000000" pitchFamily="50" charset="0"/>
              </a:rPr>
              <a:t>a </a:t>
            </a:r>
            <a:r>
              <a:rPr lang="es-MX" sz="1600" dirty="0">
                <a:latin typeface="Soberana Sans" panose="02000000000000000000" pitchFamily="50" charset="0"/>
              </a:rPr>
              <a:t>la Comisión Reguladora de Energía (CRE) a expedir, mediante disposiciones administrativas de carácter general, las metodologías para determinar el cálculo y ajuste de las tarifas eléctricas</a:t>
            </a:r>
            <a:r>
              <a:rPr lang="es-MX" sz="1600" dirty="0" smtClean="0">
                <a:latin typeface="Soberana Sans" panose="02000000000000000000" pitchFamily="50" charset="0"/>
              </a:rPr>
              <a:t>.</a:t>
            </a:r>
            <a:endParaRPr lang="es-MX" sz="1600" dirty="0">
              <a:latin typeface="Soberana Sans" panose="02000000000000000000" pitchFamily="50" charset="0"/>
            </a:endParaRPr>
          </a:p>
        </p:txBody>
      </p:sp>
      <p:sp>
        <p:nvSpPr>
          <p:cNvPr id="6" name="2 Título"/>
          <p:cNvSpPr txBox="1">
            <a:spLocks/>
          </p:cNvSpPr>
          <p:nvPr/>
        </p:nvSpPr>
        <p:spPr>
          <a:xfrm>
            <a:off x="335360" y="116632"/>
            <a:ext cx="11521280" cy="504056"/>
          </a:xfrm>
          <a:prstGeom prst="rect">
            <a:avLst/>
          </a:prstGeom>
          <a:solidFill>
            <a:schemeClr val="accent3">
              <a:lumMod val="40000"/>
              <a:lumOff val="60000"/>
            </a:schemeClr>
          </a:solidFill>
        </p:spPr>
        <p:txBody>
          <a:bodyPr vert="horz" lIns="91440" tIns="45720" rIns="91440" bIns="45720" rtlCol="0" anchor="ctr">
            <a:noAutofit/>
          </a:bodyPr>
          <a:lstStyle>
            <a:lvl1pPr algn="ctr" defTabSz="914400" rtl="0" eaLnBrk="1" latinLnBrk="0" hangingPunct="1">
              <a:spcBef>
                <a:spcPct val="0"/>
              </a:spcBef>
              <a:buNone/>
              <a:defRPr sz="2600" b="1" kern="1200">
                <a:solidFill>
                  <a:schemeClr val="tx1"/>
                </a:solidFill>
                <a:latin typeface="+mj-lt"/>
                <a:ea typeface="+mj-ea"/>
                <a:cs typeface="+mj-cs"/>
              </a:defRPr>
            </a:lvl1pPr>
          </a:lstStyle>
          <a:p>
            <a:r>
              <a:rPr lang="es-MX" sz="2000" dirty="0" smtClean="0">
                <a:latin typeface="Soberana Sans" panose="02000000000000000000" pitchFamily="50" charset="0"/>
                <a:cs typeface="Trajan Pro"/>
              </a:rPr>
              <a:t>Antecedentes</a:t>
            </a:r>
            <a:endParaRPr lang="es-MX" sz="2000" dirty="0">
              <a:latin typeface="Soberana Sans" panose="02000000000000000000" pitchFamily="50" charset="0"/>
              <a:cs typeface="Trajan Pro"/>
            </a:endParaRPr>
          </a:p>
        </p:txBody>
      </p:sp>
    </p:spTree>
    <p:extLst>
      <p:ext uri="{BB962C8B-B14F-4D97-AF65-F5344CB8AC3E}">
        <p14:creationId xmlns:p14="http://schemas.microsoft.com/office/powerpoint/2010/main" val="261793816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2 Título"/>
          <p:cNvSpPr txBox="1">
            <a:spLocks/>
          </p:cNvSpPr>
          <p:nvPr/>
        </p:nvSpPr>
        <p:spPr>
          <a:xfrm>
            <a:off x="335360" y="116632"/>
            <a:ext cx="11521280" cy="504056"/>
          </a:xfrm>
          <a:prstGeom prst="rect">
            <a:avLst/>
          </a:prstGeom>
          <a:solidFill>
            <a:schemeClr val="accent3">
              <a:lumMod val="40000"/>
              <a:lumOff val="60000"/>
            </a:schemeClr>
          </a:solidFill>
        </p:spPr>
        <p:txBody>
          <a:bodyPr vert="horz" lIns="91440" tIns="45720" rIns="91440" bIns="45720" rtlCol="0" anchor="ctr">
            <a:noAutofit/>
          </a:bodyPr>
          <a:lstStyle>
            <a:lvl1pPr algn="ctr" defTabSz="914400" rtl="0" eaLnBrk="1" latinLnBrk="0" hangingPunct="1">
              <a:spcBef>
                <a:spcPct val="0"/>
              </a:spcBef>
              <a:buNone/>
              <a:defRPr sz="2600" b="1" kern="1200">
                <a:solidFill>
                  <a:schemeClr val="tx1"/>
                </a:solidFill>
                <a:latin typeface="+mj-lt"/>
                <a:ea typeface="+mj-ea"/>
                <a:cs typeface="+mj-cs"/>
              </a:defRPr>
            </a:lvl1pPr>
          </a:lstStyle>
          <a:p>
            <a:r>
              <a:rPr lang="es-MX" sz="2000" dirty="0" smtClean="0">
                <a:latin typeface="Soberana Sans" panose="02000000000000000000" pitchFamily="50" charset="0"/>
                <a:cs typeface="Trajan Pro"/>
              </a:rPr>
              <a:t>Tarifas Eléctricas Consumo Residencial</a:t>
            </a:r>
            <a:endParaRPr lang="es-MX" sz="2000" dirty="0">
              <a:latin typeface="Soberana Sans" panose="02000000000000000000" pitchFamily="50" charset="0"/>
              <a:cs typeface="Trajan Pro"/>
            </a:endParaRPr>
          </a:p>
        </p:txBody>
      </p:sp>
      <p:graphicFrame>
        <p:nvGraphicFramePr>
          <p:cNvPr id="5" name="Tabla 4"/>
          <p:cNvGraphicFramePr>
            <a:graphicFrameLocks noGrp="1"/>
          </p:cNvGraphicFramePr>
          <p:nvPr>
            <p:extLst>
              <p:ext uri="{D42A27DB-BD31-4B8C-83A1-F6EECF244321}">
                <p14:modId xmlns:p14="http://schemas.microsoft.com/office/powerpoint/2010/main" val="603890718"/>
              </p:ext>
            </p:extLst>
          </p:nvPr>
        </p:nvGraphicFramePr>
        <p:xfrm>
          <a:off x="941293" y="1183340"/>
          <a:ext cx="10345831" cy="4774547"/>
        </p:xfrm>
        <a:graphic>
          <a:graphicData uri="http://schemas.openxmlformats.org/drawingml/2006/table">
            <a:tbl>
              <a:tblPr firstRow="1" firstCol="1" bandRow="1">
                <a:tableStyleId>{5C22544A-7EE6-4342-B048-85BDC9FD1C3A}</a:tableStyleId>
              </a:tblPr>
              <a:tblGrid>
                <a:gridCol w="2141468"/>
                <a:gridCol w="8204363"/>
              </a:tblGrid>
              <a:tr h="1644137">
                <a:tc>
                  <a:txBody>
                    <a:bodyPr/>
                    <a:lstStyle/>
                    <a:p>
                      <a:pPr algn="ctr">
                        <a:lnSpc>
                          <a:spcPct val="107000"/>
                        </a:lnSpc>
                        <a:spcAft>
                          <a:spcPts val="0"/>
                        </a:spcAft>
                      </a:pPr>
                      <a:r>
                        <a:rPr lang="es-MX" sz="1400" dirty="0">
                          <a:effectLst/>
                          <a:latin typeface="Soberana Sans" panose="02000000000000000000" pitchFamily="50" charset="0"/>
                        </a:rPr>
                        <a:t>Marco legal</a:t>
                      </a:r>
                      <a:endParaRPr lang="es-MX" sz="1400" dirty="0">
                        <a:effectLst/>
                        <a:latin typeface="Soberana Sans" panose="02000000000000000000" pitchFamily="50" charset="0"/>
                        <a:ea typeface="Calibri" panose="020F0502020204030204" pitchFamily="34" charset="0"/>
                        <a:cs typeface="Times New Roman" panose="02020603050405020304" pitchFamily="18" charset="0"/>
                      </a:endParaRPr>
                    </a:p>
                  </a:txBody>
                  <a:tcPr marL="68580" marR="68580" marT="0" marB="0" anchor="ctr">
                    <a:solidFill>
                      <a:schemeClr val="accent6">
                        <a:lumMod val="75000"/>
                      </a:schemeClr>
                    </a:solidFill>
                  </a:tcPr>
                </a:tc>
                <a:tc>
                  <a:txBody>
                    <a:bodyPr/>
                    <a:lstStyle/>
                    <a:p>
                      <a:pPr marL="342900" lvl="0" indent="-342900" algn="just">
                        <a:lnSpc>
                          <a:spcPct val="107000"/>
                        </a:lnSpc>
                        <a:spcBef>
                          <a:spcPts val="600"/>
                        </a:spcBef>
                        <a:spcAft>
                          <a:spcPts val="600"/>
                        </a:spcAft>
                        <a:buFont typeface="Symbol" panose="05050102010706020507" pitchFamily="18" charset="2"/>
                        <a:buChar char=""/>
                      </a:pPr>
                      <a:r>
                        <a:rPr lang="es-MX" sz="1400" b="0" dirty="0" smtClean="0">
                          <a:solidFill>
                            <a:schemeClr val="tx1"/>
                          </a:solidFill>
                          <a:effectLst/>
                          <a:latin typeface="Soberana Sans" panose="02000000000000000000" pitchFamily="50" charset="0"/>
                        </a:rPr>
                        <a:t>El </a:t>
                      </a:r>
                      <a:r>
                        <a:rPr lang="es-MX" sz="1400" b="0" dirty="0">
                          <a:solidFill>
                            <a:schemeClr val="tx1"/>
                          </a:solidFill>
                          <a:effectLst/>
                          <a:latin typeface="Soberana Sans" panose="02000000000000000000" pitchFamily="50" charset="0"/>
                        </a:rPr>
                        <a:t>1 de diciembre de 2017 entró en vigor la nueva metodología tarifaria, responsabilidad de la Comisión Reguladora de Energía. </a:t>
                      </a:r>
                    </a:p>
                    <a:p>
                      <a:pPr marL="342900" lvl="0" indent="-342900" algn="just">
                        <a:lnSpc>
                          <a:spcPct val="107000"/>
                        </a:lnSpc>
                        <a:spcBef>
                          <a:spcPts val="600"/>
                        </a:spcBef>
                        <a:spcAft>
                          <a:spcPts val="600"/>
                        </a:spcAft>
                        <a:buFont typeface="Symbol" panose="05050102010706020507" pitchFamily="18" charset="2"/>
                        <a:buChar char=""/>
                      </a:pPr>
                      <a:r>
                        <a:rPr lang="es-MX" sz="1400" b="0" dirty="0">
                          <a:solidFill>
                            <a:schemeClr val="tx1"/>
                          </a:solidFill>
                          <a:effectLst/>
                          <a:latin typeface="Soberana Sans" panose="02000000000000000000" pitchFamily="50" charset="0"/>
                        </a:rPr>
                        <a:t>La ley le otorga </a:t>
                      </a:r>
                      <a:r>
                        <a:rPr lang="es-MX" sz="1400" b="0" dirty="0" smtClean="0">
                          <a:solidFill>
                            <a:schemeClr val="tx1"/>
                          </a:solidFill>
                          <a:effectLst/>
                          <a:latin typeface="Soberana Sans" panose="02000000000000000000" pitchFamily="50" charset="0"/>
                        </a:rPr>
                        <a:t>al Ejecutivo, y por Acuerdo</a:t>
                      </a:r>
                      <a:r>
                        <a:rPr lang="es-MX" sz="1400" b="0" baseline="0" dirty="0" smtClean="0">
                          <a:solidFill>
                            <a:schemeClr val="tx1"/>
                          </a:solidFill>
                          <a:effectLst/>
                          <a:latin typeface="Soberana Sans" panose="02000000000000000000" pitchFamily="50" charset="0"/>
                        </a:rPr>
                        <a:t> a</a:t>
                      </a:r>
                      <a:r>
                        <a:rPr lang="es-MX" sz="1400" b="0" dirty="0" smtClean="0">
                          <a:solidFill>
                            <a:schemeClr val="tx1"/>
                          </a:solidFill>
                          <a:effectLst/>
                          <a:latin typeface="Soberana Sans" panose="02000000000000000000" pitchFamily="50" charset="0"/>
                        </a:rPr>
                        <a:t> </a:t>
                      </a:r>
                      <a:r>
                        <a:rPr lang="es-MX" sz="1400" b="0" dirty="0">
                          <a:solidFill>
                            <a:schemeClr val="tx1"/>
                          </a:solidFill>
                          <a:effectLst/>
                          <a:latin typeface="Soberana Sans" panose="02000000000000000000" pitchFamily="50" charset="0"/>
                        </a:rPr>
                        <a:t>la </a:t>
                      </a:r>
                      <a:r>
                        <a:rPr lang="es-MX" sz="1400" b="0" dirty="0" smtClean="0">
                          <a:solidFill>
                            <a:schemeClr val="tx1"/>
                          </a:solidFill>
                          <a:effectLst/>
                          <a:latin typeface="Soberana Sans" panose="02000000000000000000" pitchFamily="50" charset="0"/>
                        </a:rPr>
                        <a:t>SHCP, la </a:t>
                      </a:r>
                      <a:r>
                        <a:rPr lang="es-MX" sz="1400" b="0" dirty="0">
                          <a:solidFill>
                            <a:schemeClr val="tx1"/>
                          </a:solidFill>
                          <a:effectLst/>
                          <a:latin typeface="Soberana Sans" panose="02000000000000000000" pitchFamily="50" charset="0"/>
                        </a:rPr>
                        <a:t>posibilidad de determinar tarifas distintas para los usuarios residenciales.</a:t>
                      </a:r>
                      <a:endParaRPr lang="es-MX" sz="1400" b="0" dirty="0">
                        <a:solidFill>
                          <a:schemeClr val="tx1"/>
                        </a:solidFill>
                        <a:effectLst/>
                        <a:latin typeface="Soberana Sans" panose="02000000000000000000" pitchFamily="50" charset="0"/>
                        <a:ea typeface="Calibri" panose="020F0502020204030204" pitchFamily="34" charset="0"/>
                        <a:cs typeface="Times New Roman" panose="02020603050405020304" pitchFamily="18" charset="0"/>
                      </a:endParaRPr>
                    </a:p>
                  </a:txBody>
                  <a:tcPr marL="68580" marR="68580" marT="0" marB="0">
                    <a:solidFill>
                      <a:schemeClr val="accent6">
                        <a:lumMod val="20000"/>
                        <a:lumOff val="80000"/>
                      </a:schemeClr>
                    </a:solidFill>
                  </a:tcPr>
                </a:tc>
              </a:tr>
              <a:tr h="2089550">
                <a:tc>
                  <a:txBody>
                    <a:bodyPr/>
                    <a:lstStyle/>
                    <a:p>
                      <a:pPr algn="ctr">
                        <a:lnSpc>
                          <a:spcPct val="107000"/>
                        </a:lnSpc>
                        <a:spcAft>
                          <a:spcPts val="0"/>
                        </a:spcAft>
                      </a:pPr>
                      <a:r>
                        <a:rPr lang="es-MX" sz="1400" dirty="0">
                          <a:effectLst/>
                          <a:latin typeface="Soberana Sans" panose="02000000000000000000" pitchFamily="50" charset="0"/>
                        </a:rPr>
                        <a:t>Domésticas de consumos bajo e intermedio</a:t>
                      </a:r>
                      <a:endParaRPr lang="es-MX" sz="1400" dirty="0">
                        <a:effectLst/>
                        <a:latin typeface="Soberana Sans" panose="02000000000000000000" pitchFamily="50" charset="0"/>
                        <a:ea typeface="Calibri" panose="020F0502020204030204" pitchFamily="34" charset="0"/>
                        <a:cs typeface="Times New Roman" panose="02020603050405020304" pitchFamily="18" charset="0"/>
                      </a:endParaRPr>
                    </a:p>
                  </a:txBody>
                  <a:tcPr marL="68580" marR="68580" marT="0" marB="0" anchor="ctr">
                    <a:solidFill>
                      <a:schemeClr val="accent6">
                        <a:lumMod val="75000"/>
                      </a:schemeClr>
                    </a:solidFill>
                  </a:tcPr>
                </a:tc>
                <a:tc>
                  <a:txBody>
                    <a:bodyPr/>
                    <a:lstStyle/>
                    <a:p>
                      <a:pPr marL="342900" marR="0" lvl="0" indent="-342900" algn="just" defTabSz="914400" rtl="0" eaLnBrk="1" fontAlgn="auto" latinLnBrk="0" hangingPunct="1">
                        <a:lnSpc>
                          <a:spcPct val="107000"/>
                        </a:lnSpc>
                        <a:spcBef>
                          <a:spcPts val="600"/>
                        </a:spcBef>
                        <a:spcAft>
                          <a:spcPts val="600"/>
                        </a:spcAft>
                        <a:buClrTx/>
                        <a:buSzTx/>
                        <a:buFont typeface="Symbol" panose="05050102010706020507" pitchFamily="18" charset="2"/>
                        <a:buChar char=""/>
                        <a:tabLst/>
                        <a:defRPr/>
                      </a:pPr>
                      <a:r>
                        <a:rPr lang="es-MX" sz="1400" b="0" dirty="0" smtClean="0">
                          <a:solidFill>
                            <a:schemeClr val="tx1"/>
                          </a:solidFill>
                          <a:effectLst/>
                          <a:latin typeface="Soberana Sans" panose="02000000000000000000" pitchFamily="50" charset="0"/>
                        </a:rPr>
                        <a:t>Tanto</a:t>
                      </a:r>
                      <a:r>
                        <a:rPr lang="es-MX" sz="1400" b="0" baseline="0" dirty="0" smtClean="0">
                          <a:solidFill>
                            <a:schemeClr val="tx1"/>
                          </a:solidFill>
                          <a:effectLst/>
                          <a:latin typeface="Soberana Sans" panose="02000000000000000000" pitchFamily="50" charset="0"/>
                        </a:rPr>
                        <a:t> en</a:t>
                      </a:r>
                      <a:r>
                        <a:rPr lang="es-MX" sz="1400" b="0" dirty="0" smtClean="0">
                          <a:solidFill>
                            <a:schemeClr val="tx1"/>
                          </a:solidFill>
                          <a:effectLst/>
                          <a:latin typeface="Soberana Sans" panose="02000000000000000000" pitchFamily="50" charset="0"/>
                        </a:rPr>
                        <a:t> 2015</a:t>
                      </a:r>
                      <a:r>
                        <a:rPr lang="es-MX" sz="1400" b="0" baseline="0" dirty="0" smtClean="0">
                          <a:solidFill>
                            <a:schemeClr val="tx1"/>
                          </a:solidFill>
                          <a:effectLst/>
                          <a:latin typeface="Soberana Sans" panose="02000000000000000000" pitchFamily="50" charset="0"/>
                        </a:rPr>
                        <a:t> como en</a:t>
                      </a:r>
                      <a:r>
                        <a:rPr lang="es-MX" sz="1400" b="0" dirty="0" smtClean="0">
                          <a:solidFill>
                            <a:schemeClr val="tx1"/>
                          </a:solidFill>
                          <a:effectLst/>
                          <a:latin typeface="Soberana Sans" panose="02000000000000000000" pitchFamily="50" charset="0"/>
                        </a:rPr>
                        <a:t> 2016,</a:t>
                      </a:r>
                      <a:r>
                        <a:rPr lang="es-MX" sz="1400" b="0" baseline="0" dirty="0" smtClean="0">
                          <a:solidFill>
                            <a:schemeClr val="tx1"/>
                          </a:solidFill>
                          <a:effectLst/>
                          <a:latin typeface="Soberana Sans" panose="02000000000000000000" pitchFamily="50" charset="0"/>
                        </a:rPr>
                        <a:t> </a:t>
                      </a:r>
                      <a:r>
                        <a:rPr lang="es-MX" sz="1400" b="0" dirty="0" smtClean="0">
                          <a:solidFill>
                            <a:schemeClr val="tx1"/>
                          </a:solidFill>
                          <a:effectLst/>
                          <a:latin typeface="Soberana Sans" panose="02000000000000000000" pitchFamily="50" charset="0"/>
                        </a:rPr>
                        <a:t>las tarifas para usuarios residenciales de niveles de consumo bajos e intermedios se</a:t>
                      </a:r>
                      <a:r>
                        <a:rPr lang="es-MX" sz="1400" b="0" baseline="0" dirty="0" smtClean="0">
                          <a:solidFill>
                            <a:schemeClr val="tx1"/>
                          </a:solidFill>
                          <a:effectLst/>
                          <a:latin typeface="Soberana Sans" panose="02000000000000000000" pitchFamily="50" charset="0"/>
                        </a:rPr>
                        <a:t> redujeron 2% respecto del nivel que tenían en diciembre del año anterior. Además, se suspendió el deslizamiento mensual que aplicaba anteriormente.</a:t>
                      </a:r>
                    </a:p>
                    <a:p>
                      <a:pPr marL="342900" marR="0" lvl="0" indent="-342900" algn="just" defTabSz="914400" rtl="0" eaLnBrk="1" fontAlgn="auto" latinLnBrk="0" hangingPunct="1">
                        <a:lnSpc>
                          <a:spcPct val="107000"/>
                        </a:lnSpc>
                        <a:spcBef>
                          <a:spcPts val="600"/>
                        </a:spcBef>
                        <a:spcAft>
                          <a:spcPts val="600"/>
                        </a:spcAft>
                        <a:buClrTx/>
                        <a:buSzTx/>
                        <a:buFont typeface="Symbol" panose="05050102010706020507" pitchFamily="18" charset="2"/>
                        <a:buChar char=""/>
                        <a:tabLst/>
                        <a:defRPr/>
                      </a:pPr>
                      <a:r>
                        <a:rPr lang="es-MX" sz="1400" b="0" baseline="0" dirty="0" smtClean="0">
                          <a:solidFill>
                            <a:schemeClr val="tx1"/>
                          </a:solidFill>
                          <a:effectLst/>
                          <a:latin typeface="Soberana Sans" panose="02000000000000000000" pitchFamily="50" charset="0"/>
                        </a:rPr>
                        <a:t>Después de estas reducciones, las tarifas </a:t>
                      </a:r>
                      <a:r>
                        <a:rPr lang="es-MX" sz="1400" b="0" dirty="0" smtClean="0">
                          <a:solidFill>
                            <a:schemeClr val="tx1"/>
                          </a:solidFill>
                          <a:effectLst/>
                          <a:latin typeface="Soberana Sans" panose="02000000000000000000" pitchFamily="50" charset="0"/>
                        </a:rPr>
                        <a:t>han permanecido sin cambio. </a:t>
                      </a:r>
                    </a:p>
                    <a:p>
                      <a:pPr marL="342900" lvl="0" indent="-342900" algn="just">
                        <a:lnSpc>
                          <a:spcPct val="107000"/>
                        </a:lnSpc>
                        <a:spcBef>
                          <a:spcPts val="600"/>
                        </a:spcBef>
                        <a:spcAft>
                          <a:spcPts val="600"/>
                        </a:spcAft>
                        <a:buFont typeface="Symbol" panose="05050102010706020507" pitchFamily="18" charset="2"/>
                        <a:buChar char=""/>
                      </a:pPr>
                      <a:r>
                        <a:rPr lang="es-MX" sz="1400" b="0" dirty="0" smtClean="0">
                          <a:solidFill>
                            <a:schemeClr val="tx1"/>
                          </a:solidFill>
                          <a:effectLst/>
                          <a:latin typeface="Soberana Sans" panose="02000000000000000000" pitchFamily="50" charset="0"/>
                        </a:rPr>
                        <a:t>Estos usuarios representan alrededor del 99% de los usuarios residenciales, </a:t>
                      </a:r>
                    </a:p>
                    <a:p>
                      <a:pPr marL="0" lvl="0" indent="0" algn="just">
                        <a:lnSpc>
                          <a:spcPct val="107000"/>
                        </a:lnSpc>
                        <a:spcBef>
                          <a:spcPts val="600"/>
                        </a:spcBef>
                        <a:spcAft>
                          <a:spcPts val="600"/>
                        </a:spcAft>
                        <a:buFont typeface="Symbol" panose="05050102010706020507" pitchFamily="18" charset="2"/>
                        <a:buNone/>
                      </a:pPr>
                      <a:endParaRPr lang="es-MX" sz="1400" b="0" dirty="0">
                        <a:solidFill>
                          <a:schemeClr val="tx1"/>
                        </a:solidFill>
                        <a:effectLst/>
                        <a:latin typeface="Soberana Sans" panose="02000000000000000000" pitchFamily="50" charset="0"/>
                        <a:ea typeface="Calibri" panose="020F0502020204030204" pitchFamily="34" charset="0"/>
                        <a:cs typeface="Times New Roman" panose="02020603050405020304" pitchFamily="18" charset="0"/>
                      </a:endParaRPr>
                    </a:p>
                  </a:txBody>
                  <a:tcPr marL="68580" marR="68580" marT="0" marB="0">
                    <a:solidFill>
                      <a:schemeClr val="accent6">
                        <a:lumMod val="20000"/>
                        <a:lumOff val="80000"/>
                      </a:schemeClr>
                    </a:solidFill>
                  </a:tcPr>
                </a:tc>
              </a:tr>
              <a:tr h="1040860">
                <a:tc>
                  <a:txBody>
                    <a:bodyPr/>
                    <a:lstStyle/>
                    <a:p>
                      <a:pPr algn="ctr">
                        <a:lnSpc>
                          <a:spcPct val="107000"/>
                        </a:lnSpc>
                        <a:spcAft>
                          <a:spcPts val="0"/>
                        </a:spcAft>
                      </a:pPr>
                      <a:r>
                        <a:rPr lang="es-MX" sz="1400" dirty="0">
                          <a:effectLst/>
                          <a:latin typeface="Soberana Sans" panose="02000000000000000000" pitchFamily="50" charset="0"/>
                        </a:rPr>
                        <a:t>Domésticas de alto consumo (DAC)</a:t>
                      </a:r>
                      <a:endParaRPr lang="es-MX" sz="1400" dirty="0">
                        <a:effectLst/>
                        <a:latin typeface="Soberana Sans" panose="02000000000000000000" pitchFamily="50" charset="0"/>
                        <a:ea typeface="Calibri" panose="020F0502020204030204" pitchFamily="34" charset="0"/>
                        <a:cs typeface="Times New Roman" panose="02020603050405020304" pitchFamily="18" charset="0"/>
                      </a:endParaRPr>
                    </a:p>
                  </a:txBody>
                  <a:tcPr marL="68580" marR="68580" marT="0" marB="0" anchor="ctr">
                    <a:solidFill>
                      <a:schemeClr val="accent6">
                        <a:lumMod val="75000"/>
                      </a:schemeClr>
                    </a:solidFill>
                  </a:tcPr>
                </a:tc>
                <a:tc>
                  <a:txBody>
                    <a:bodyPr/>
                    <a:lstStyle/>
                    <a:p>
                      <a:pPr marL="342900" lvl="0" indent="-342900" algn="just">
                        <a:lnSpc>
                          <a:spcPct val="107000"/>
                        </a:lnSpc>
                        <a:spcBef>
                          <a:spcPts val="600"/>
                        </a:spcBef>
                        <a:spcAft>
                          <a:spcPts val="600"/>
                        </a:spcAft>
                        <a:buFont typeface="Symbol" panose="05050102010706020507" pitchFamily="18" charset="2"/>
                        <a:buChar char=""/>
                      </a:pPr>
                      <a:r>
                        <a:rPr lang="es-MX" sz="1400" b="0" dirty="0">
                          <a:solidFill>
                            <a:schemeClr val="tx1"/>
                          </a:solidFill>
                          <a:effectLst/>
                          <a:latin typeface="Soberana Sans" panose="02000000000000000000" pitchFamily="50" charset="0"/>
                        </a:rPr>
                        <a:t>La tarifa doméstica de alto consumo (DAC) se ha mantenido actualizada con la misma fórmula aplicada desde su introducción, una que transmite la variación mensual en los costos de los </a:t>
                      </a:r>
                      <a:r>
                        <a:rPr lang="es-MX" sz="1400" b="0" dirty="0" smtClean="0">
                          <a:solidFill>
                            <a:schemeClr val="tx1"/>
                          </a:solidFill>
                          <a:effectLst/>
                          <a:latin typeface="Soberana Sans" panose="02000000000000000000" pitchFamily="50" charset="0"/>
                        </a:rPr>
                        <a:t>combustibles y de</a:t>
                      </a:r>
                      <a:r>
                        <a:rPr lang="es-MX" sz="1400" b="0" baseline="0" dirty="0" smtClean="0">
                          <a:solidFill>
                            <a:schemeClr val="tx1"/>
                          </a:solidFill>
                          <a:effectLst/>
                          <a:latin typeface="Soberana Sans" panose="02000000000000000000" pitchFamily="50" charset="0"/>
                        </a:rPr>
                        <a:t> algunos componentes del índice nacional de precios al productor</a:t>
                      </a:r>
                      <a:r>
                        <a:rPr lang="es-MX" sz="1400" b="0" dirty="0" smtClean="0">
                          <a:solidFill>
                            <a:schemeClr val="tx1"/>
                          </a:solidFill>
                          <a:effectLst/>
                          <a:latin typeface="Soberana Sans" panose="02000000000000000000" pitchFamily="50" charset="0"/>
                        </a:rPr>
                        <a:t>.</a:t>
                      </a:r>
                      <a:endParaRPr lang="es-MX" sz="1400" b="0" dirty="0">
                        <a:solidFill>
                          <a:schemeClr val="tx1"/>
                        </a:solidFill>
                        <a:effectLst/>
                        <a:latin typeface="Soberana Sans" panose="02000000000000000000" pitchFamily="50" charset="0"/>
                        <a:ea typeface="Calibri" panose="020F0502020204030204" pitchFamily="34" charset="0"/>
                        <a:cs typeface="Times New Roman" panose="02020603050405020304" pitchFamily="18" charset="0"/>
                      </a:endParaRPr>
                    </a:p>
                  </a:txBody>
                  <a:tcPr marL="68580" marR="68580" marT="0" marB="0" anchor="ctr">
                    <a:solidFill>
                      <a:schemeClr val="accent6">
                        <a:lumMod val="20000"/>
                        <a:lumOff val="80000"/>
                      </a:schemeClr>
                    </a:solidFill>
                  </a:tcPr>
                </a:tc>
              </a:tr>
            </a:tbl>
          </a:graphicData>
        </a:graphic>
      </p:graphicFrame>
    </p:spTree>
    <p:extLst>
      <p:ext uri="{BB962C8B-B14F-4D97-AF65-F5344CB8AC3E}">
        <p14:creationId xmlns:p14="http://schemas.microsoft.com/office/powerpoint/2010/main" val="333887493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9" name="Gráfico 18"/>
          <p:cNvGraphicFramePr>
            <a:graphicFrameLocks noGrp="1"/>
          </p:cNvGraphicFramePr>
          <p:nvPr>
            <p:extLst>
              <p:ext uri="{D42A27DB-BD31-4B8C-83A1-F6EECF244321}">
                <p14:modId xmlns:p14="http://schemas.microsoft.com/office/powerpoint/2010/main" val="1289235687"/>
              </p:ext>
            </p:extLst>
          </p:nvPr>
        </p:nvGraphicFramePr>
        <p:xfrm>
          <a:off x="3232125" y="763200"/>
          <a:ext cx="8804830" cy="60948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6" name="Tabla 5"/>
          <p:cNvGraphicFramePr>
            <a:graphicFrameLocks noGrp="1"/>
          </p:cNvGraphicFramePr>
          <p:nvPr>
            <p:extLst>
              <p:ext uri="{D42A27DB-BD31-4B8C-83A1-F6EECF244321}">
                <p14:modId xmlns:p14="http://schemas.microsoft.com/office/powerpoint/2010/main" val="3470411143"/>
              </p:ext>
            </p:extLst>
          </p:nvPr>
        </p:nvGraphicFramePr>
        <p:xfrm>
          <a:off x="191344" y="908720"/>
          <a:ext cx="2893146" cy="4702062"/>
        </p:xfrm>
        <a:graphic>
          <a:graphicData uri="http://schemas.openxmlformats.org/drawingml/2006/table">
            <a:tbl>
              <a:tblPr/>
              <a:tblGrid>
                <a:gridCol w="1446573"/>
                <a:gridCol w="1446573"/>
              </a:tblGrid>
              <a:tr h="529582">
                <a:tc gridSpan="2">
                  <a:txBody>
                    <a:bodyPr/>
                    <a:lstStyle/>
                    <a:p>
                      <a:pPr algn="ctr" rtl="0" fontAlgn="ctr"/>
                      <a:r>
                        <a:rPr lang="es-MX" sz="1200" b="1" i="0" u="none" strike="noStrike" dirty="0" smtClean="0">
                          <a:solidFill>
                            <a:srgbClr val="FFFFFF"/>
                          </a:solidFill>
                          <a:effectLst/>
                          <a:latin typeface="Soberana Sans" panose="02000000000000000000" pitchFamily="50" charset="0"/>
                        </a:rPr>
                        <a:t>Tarifa Eléctrica Residencial</a:t>
                      </a:r>
                      <a:endParaRPr lang="es-MX" sz="1200" b="1" i="0" u="none" strike="noStrike" dirty="0">
                        <a:solidFill>
                          <a:srgbClr val="FFFFFF"/>
                        </a:solidFill>
                        <a:effectLst/>
                        <a:latin typeface="Soberana Sans" panose="02000000000000000000" pitchFamily="50" charset="0"/>
                      </a:endParaRPr>
                    </a:p>
                  </a:txBody>
                  <a:tcPr marL="7584" marR="7584" marT="758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77933C"/>
                    </a:solidFill>
                  </a:tcPr>
                </a:tc>
                <a:tc hMerge="1">
                  <a:txBody>
                    <a:bodyPr/>
                    <a:lstStyle/>
                    <a:p>
                      <a:pPr algn="ctr" rtl="0" fontAlgn="ctr"/>
                      <a:endParaRPr lang="es-MX" sz="1000" b="0" i="0" u="none" strike="noStrike" dirty="0">
                        <a:solidFill>
                          <a:srgbClr val="000000"/>
                        </a:solidFill>
                        <a:effectLst/>
                        <a:latin typeface="Adobe Caslon Pro" panose="0205050205050A020403" pitchFamily="18" charset="0"/>
                      </a:endParaRPr>
                    </a:p>
                  </a:txBody>
                  <a:tcPr marL="7584" marR="7584" marT="758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77933C"/>
                    </a:solidFill>
                  </a:tcPr>
                </a:tc>
              </a:tr>
              <a:tr h="605651">
                <a:tc>
                  <a:txBody>
                    <a:bodyPr/>
                    <a:lstStyle/>
                    <a:p>
                      <a:pPr algn="ctr" rtl="0" fontAlgn="ctr"/>
                      <a:r>
                        <a:rPr lang="es-MX" sz="1200" b="1" i="0" u="none" strike="noStrike" dirty="0" smtClean="0">
                          <a:solidFill>
                            <a:srgbClr val="FFFFFF"/>
                          </a:solidFill>
                          <a:effectLst/>
                          <a:latin typeface="Soberana Sans" panose="02000000000000000000" pitchFamily="50" charset="0"/>
                        </a:rPr>
                        <a:t>Año</a:t>
                      </a:r>
                      <a:endParaRPr lang="es-MX" sz="1200" b="1" i="0" u="none" strike="noStrike" dirty="0">
                        <a:solidFill>
                          <a:srgbClr val="FFFFFF"/>
                        </a:solidFill>
                        <a:effectLst/>
                        <a:latin typeface="Soberana Sans" panose="02000000000000000000" pitchFamily="50" charset="0"/>
                      </a:endParaRPr>
                    </a:p>
                  </a:txBody>
                  <a:tcPr marL="7584" marR="7584" marT="758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77933C"/>
                    </a:solidFill>
                  </a:tcPr>
                </a:tc>
                <a:tc>
                  <a:txBody>
                    <a:bodyPr/>
                    <a:lstStyle/>
                    <a:p>
                      <a:pPr algn="ctr" rtl="0" fontAlgn="ctr"/>
                      <a:r>
                        <a:rPr lang="es-MX" sz="1200" b="1" i="0" u="none" strike="noStrike" dirty="0" smtClean="0">
                          <a:solidFill>
                            <a:srgbClr val="FFFFFF"/>
                          </a:solidFill>
                          <a:effectLst/>
                          <a:latin typeface="Soberana Sans" panose="02000000000000000000" pitchFamily="50" charset="0"/>
                        </a:rPr>
                        <a:t>Variación Anual %</a:t>
                      </a:r>
                    </a:p>
                    <a:p>
                      <a:pPr algn="ctr" rtl="0" fontAlgn="ctr"/>
                      <a:r>
                        <a:rPr lang="es-MX" sz="1200" b="1" i="0" u="none" strike="noStrike" dirty="0" smtClean="0">
                          <a:solidFill>
                            <a:srgbClr val="FFFFFF"/>
                          </a:solidFill>
                          <a:effectLst/>
                          <a:latin typeface="Soberana Sans" panose="02000000000000000000" pitchFamily="50" charset="0"/>
                        </a:rPr>
                        <a:t>(dic vs dic)</a:t>
                      </a:r>
                      <a:endParaRPr lang="es-MX" sz="1200" b="1" i="0" u="none" strike="noStrike" dirty="0">
                        <a:solidFill>
                          <a:srgbClr val="000000"/>
                        </a:solidFill>
                        <a:effectLst/>
                        <a:latin typeface="Soberana Sans" panose="02000000000000000000" pitchFamily="50" charset="0"/>
                      </a:endParaRPr>
                    </a:p>
                  </a:txBody>
                  <a:tcPr marL="7584" marR="7584" marT="758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77933C"/>
                    </a:solidFill>
                  </a:tcPr>
                </a:tc>
              </a:tr>
              <a:tr h="400875">
                <a:tc gridSpan="2">
                  <a:txBody>
                    <a:bodyPr/>
                    <a:lstStyle/>
                    <a:p>
                      <a:pPr indent="0">
                        <a:spcAft>
                          <a:spcPts val="0"/>
                        </a:spcAft>
                      </a:pPr>
                      <a:r>
                        <a:rPr lang="es-MX" sz="1200" b="1" dirty="0" smtClean="0">
                          <a:solidFill>
                            <a:sysClr val="windowText" lastClr="000000"/>
                          </a:solidFill>
                          <a:effectLst/>
                          <a:latin typeface="Soberana Sans" panose="02000000000000000000" pitchFamily="50" charset="0"/>
                          <a:ea typeface="Calibri" panose="020F0502020204030204" pitchFamily="34" charset="0"/>
                        </a:rPr>
                        <a:t>Básico</a:t>
                      </a:r>
                      <a:endParaRPr lang="es-MX" sz="1200" b="1" dirty="0">
                        <a:solidFill>
                          <a:sysClr val="windowText" lastClr="000000"/>
                        </a:solidFill>
                        <a:effectLst/>
                        <a:latin typeface="Soberana Sans" panose="02000000000000000000" pitchFamily="50" charset="0"/>
                        <a:ea typeface="Calibri" panose="020F0502020204030204" pitchFamily="34" charset="0"/>
                      </a:endParaRPr>
                    </a:p>
                  </a:txBody>
                  <a:tcPr marL="44450" marR="4445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85000"/>
                      </a:schemeClr>
                    </a:solidFill>
                  </a:tcPr>
                </a:tc>
                <a:tc hMerge="1">
                  <a:txBody>
                    <a:bodyPr/>
                    <a:lstStyle/>
                    <a:p>
                      <a:pPr algn="ctr">
                        <a:spcAft>
                          <a:spcPts val="0"/>
                        </a:spcAft>
                      </a:pPr>
                      <a:endParaRPr lang="es-MX" sz="1000" b="0" dirty="0">
                        <a:effectLst/>
                        <a:latin typeface="Soberana Sans" panose="02000000000000000000" pitchFamily="50" charset="0"/>
                        <a:ea typeface="Calibri" panose="020F0502020204030204" pitchFamily="34" charset="0"/>
                      </a:endParaRPr>
                    </a:p>
                  </a:txBody>
                  <a:tcPr marL="44450" marR="4445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85000"/>
                      </a:schemeClr>
                    </a:solidFill>
                  </a:tcPr>
                </a:tc>
              </a:tr>
              <a:tr h="352286">
                <a:tc>
                  <a:txBody>
                    <a:bodyPr/>
                    <a:lstStyle/>
                    <a:p>
                      <a:pPr indent="139700" algn="ctr">
                        <a:spcAft>
                          <a:spcPts val="0"/>
                        </a:spcAft>
                      </a:pPr>
                      <a:r>
                        <a:rPr lang="es-MX" sz="1200" b="0" dirty="0">
                          <a:solidFill>
                            <a:sysClr val="windowText" lastClr="000000"/>
                          </a:solidFill>
                          <a:effectLst/>
                          <a:latin typeface="Soberana Sans" panose="02000000000000000000" pitchFamily="50" charset="0"/>
                        </a:rPr>
                        <a:t>2015</a:t>
                      </a:r>
                      <a:endParaRPr lang="es-MX" sz="1200" b="0" dirty="0">
                        <a:solidFill>
                          <a:sysClr val="windowText" lastClr="000000"/>
                        </a:solidFill>
                        <a:effectLst/>
                        <a:latin typeface="Soberana Sans" panose="02000000000000000000" pitchFamily="50" charset="0"/>
                        <a:ea typeface="Calibri" panose="020F0502020204030204" pitchFamily="34" charset="0"/>
                      </a:endParaRPr>
                    </a:p>
                  </a:txBody>
                  <a:tcPr marL="44450" marR="4445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3D69B"/>
                    </a:solidFill>
                  </a:tcPr>
                </a:tc>
                <a:tc>
                  <a:txBody>
                    <a:bodyPr/>
                    <a:lstStyle/>
                    <a:p>
                      <a:pPr marL="0" indent="139700" algn="ctr" defTabSz="914400" rtl="0" eaLnBrk="1" latinLnBrk="0" hangingPunct="1">
                        <a:spcAft>
                          <a:spcPts val="0"/>
                        </a:spcAft>
                      </a:pPr>
                      <a:r>
                        <a:rPr lang="es-MX" sz="1200" b="0" kern="1200" dirty="0" smtClean="0">
                          <a:solidFill>
                            <a:sysClr val="windowText" lastClr="000000"/>
                          </a:solidFill>
                          <a:effectLst/>
                          <a:latin typeface="Soberana Sans" panose="02000000000000000000" pitchFamily="50" charset="0"/>
                          <a:ea typeface="+mn-ea"/>
                          <a:cs typeface="+mn-cs"/>
                        </a:rPr>
                        <a:t>-2.0%</a:t>
                      </a:r>
                      <a:endParaRPr lang="es-MX" sz="1200" b="0" kern="1200" dirty="0">
                        <a:solidFill>
                          <a:sysClr val="windowText" lastClr="000000"/>
                        </a:solidFill>
                        <a:effectLst/>
                        <a:latin typeface="Soberana Sans" panose="02000000000000000000" pitchFamily="50" charset="0"/>
                        <a:ea typeface="+mn-ea"/>
                        <a:cs typeface="+mn-cs"/>
                      </a:endParaRPr>
                    </a:p>
                  </a:txBody>
                  <a:tcPr marL="44450" marR="4445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3D69B"/>
                    </a:solidFill>
                  </a:tcPr>
                </a:tc>
              </a:tr>
              <a:tr h="352286">
                <a:tc>
                  <a:txBody>
                    <a:bodyPr/>
                    <a:lstStyle/>
                    <a:p>
                      <a:pPr indent="139700" algn="ctr">
                        <a:spcAft>
                          <a:spcPts val="0"/>
                        </a:spcAft>
                      </a:pPr>
                      <a:r>
                        <a:rPr lang="es-MX" sz="1200" b="0" dirty="0">
                          <a:solidFill>
                            <a:sysClr val="windowText" lastClr="000000"/>
                          </a:solidFill>
                          <a:effectLst/>
                          <a:latin typeface="Soberana Sans" panose="02000000000000000000" pitchFamily="50" charset="0"/>
                        </a:rPr>
                        <a:t>2016</a:t>
                      </a:r>
                      <a:endParaRPr lang="es-MX" sz="1200" b="0" dirty="0">
                        <a:solidFill>
                          <a:sysClr val="windowText" lastClr="000000"/>
                        </a:solidFill>
                        <a:effectLst/>
                        <a:latin typeface="Soberana Sans" panose="02000000000000000000" pitchFamily="50" charset="0"/>
                        <a:ea typeface="Calibri" panose="020F0502020204030204" pitchFamily="34" charset="0"/>
                      </a:endParaRPr>
                    </a:p>
                  </a:txBody>
                  <a:tcPr marL="44450" marR="4445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FFF"/>
                    </a:solidFill>
                  </a:tcPr>
                </a:tc>
                <a:tc>
                  <a:txBody>
                    <a:bodyPr/>
                    <a:lstStyle/>
                    <a:p>
                      <a:pPr marL="0" indent="139700" algn="ctr" defTabSz="914400" rtl="0" eaLnBrk="1" latinLnBrk="0" hangingPunct="1">
                        <a:spcAft>
                          <a:spcPts val="0"/>
                        </a:spcAft>
                      </a:pPr>
                      <a:r>
                        <a:rPr lang="es-MX" sz="1200" b="0" kern="1200" dirty="0" smtClean="0">
                          <a:solidFill>
                            <a:sysClr val="windowText" lastClr="000000"/>
                          </a:solidFill>
                          <a:effectLst/>
                          <a:latin typeface="Soberana Sans" panose="02000000000000000000" pitchFamily="50" charset="0"/>
                          <a:ea typeface="+mn-ea"/>
                          <a:cs typeface="+mn-cs"/>
                        </a:rPr>
                        <a:t>-2.0%</a:t>
                      </a:r>
                      <a:endParaRPr lang="es-MX" sz="1200" b="0" kern="1200" dirty="0">
                        <a:solidFill>
                          <a:sysClr val="windowText" lastClr="000000"/>
                        </a:solidFill>
                        <a:effectLst/>
                        <a:latin typeface="Soberana Sans" panose="02000000000000000000" pitchFamily="50" charset="0"/>
                        <a:ea typeface="+mn-ea"/>
                        <a:cs typeface="+mn-cs"/>
                      </a:endParaRPr>
                    </a:p>
                  </a:txBody>
                  <a:tcPr marL="44450" marR="4445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FFF"/>
                    </a:solidFill>
                  </a:tcPr>
                </a:tc>
              </a:tr>
              <a:tr h="352286">
                <a:tc>
                  <a:txBody>
                    <a:bodyPr/>
                    <a:lstStyle/>
                    <a:p>
                      <a:pPr indent="139700" algn="ctr">
                        <a:spcAft>
                          <a:spcPts val="0"/>
                        </a:spcAft>
                      </a:pPr>
                      <a:r>
                        <a:rPr lang="es-MX" sz="1200" b="0" dirty="0">
                          <a:solidFill>
                            <a:sysClr val="windowText" lastClr="000000"/>
                          </a:solidFill>
                          <a:effectLst/>
                          <a:latin typeface="Soberana Sans" panose="02000000000000000000" pitchFamily="50" charset="0"/>
                        </a:rPr>
                        <a:t>2017</a:t>
                      </a:r>
                      <a:endParaRPr lang="es-MX" sz="1200" b="0" dirty="0">
                        <a:solidFill>
                          <a:sysClr val="windowText" lastClr="000000"/>
                        </a:solidFill>
                        <a:effectLst/>
                        <a:latin typeface="Soberana Sans" panose="02000000000000000000" pitchFamily="50" charset="0"/>
                        <a:ea typeface="Calibri" panose="020F0502020204030204" pitchFamily="34" charset="0"/>
                      </a:endParaRPr>
                    </a:p>
                  </a:txBody>
                  <a:tcPr marL="44450" marR="4445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3D69B"/>
                    </a:solidFill>
                  </a:tcPr>
                </a:tc>
                <a:tc>
                  <a:txBody>
                    <a:bodyPr/>
                    <a:lstStyle/>
                    <a:p>
                      <a:pPr marL="0" indent="139700" algn="ctr" defTabSz="914400" rtl="0" eaLnBrk="1" latinLnBrk="0" hangingPunct="1">
                        <a:spcAft>
                          <a:spcPts val="0"/>
                        </a:spcAft>
                      </a:pPr>
                      <a:r>
                        <a:rPr lang="es-MX" sz="1200" b="0" kern="1200" dirty="0" smtClean="0">
                          <a:solidFill>
                            <a:sysClr val="windowText" lastClr="000000"/>
                          </a:solidFill>
                          <a:effectLst/>
                          <a:latin typeface="Soberana Sans" panose="02000000000000000000" pitchFamily="50" charset="0"/>
                          <a:ea typeface="+mn-ea"/>
                          <a:cs typeface="+mn-cs"/>
                        </a:rPr>
                        <a:t>0.0</a:t>
                      </a:r>
                      <a:r>
                        <a:rPr lang="es-MX" sz="1200" b="0" kern="1200" dirty="0">
                          <a:solidFill>
                            <a:sysClr val="windowText" lastClr="000000"/>
                          </a:solidFill>
                          <a:effectLst/>
                          <a:latin typeface="Soberana Sans" panose="02000000000000000000" pitchFamily="50" charset="0"/>
                          <a:ea typeface="+mn-ea"/>
                          <a:cs typeface="+mn-cs"/>
                        </a:rPr>
                        <a:t>%</a:t>
                      </a:r>
                    </a:p>
                  </a:txBody>
                  <a:tcPr marL="44450" marR="4445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3D69B"/>
                    </a:solidFill>
                  </a:tcPr>
                </a:tc>
              </a:tr>
              <a:tr h="352286">
                <a:tc>
                  <a:txBody>
                    <a:bodyPr/>
                    <a:lstStyle/>
                    <a:p>
                      <a:pPr indent="139700" algn="ctr">
                        <a:spcAft>
                          <a:spcPts val="0"/>
                        </a:spcAft>
                      </a:pPr>
                      <a:r>
                        <a:rPr lang="es-MX" sz="1200" b="0" dirty="0" smtClean="0">
                          <a:solidFill>
                            <a:sysClr val="windowText" lastClr="000000"/>
                          </a:solidFill>
                          <a:effectLst/>
                          <a:latin typeface="Soberana Sans" panose="02000000000000000000" pitchFamily="50" charset="0"/>
                          <a:ea typeface="Calibri" panose="020F0502020204030204" pitchFamily="34" charset="0"/>
                        </a:rPr>
                        <a:t>2018</a:t>
                      </a:r>
                    </a:p>
                    <a:p>
                      <a:pPr marL="0" marR="0" lvl="0" indent="139700" algn="ctr" defTabSz="914400" rtl="0" eaLnBrk="1" fontAlgn="auto" latinLnBrk="0" hangingPunct="1">
                        <a:lnSpc>
                          <a:spcPct val="100000"/>
                        </a:lnSpc>
                        <a:spcBef>
                          <a:spcPts val="0"/>
                        </a:spcBef>
                        <a:spcAft>
                          <a:spcPts val="0"/>
                        </a:spcAft>
                        <a:buClrTx/>
                        <a:buSzTx/>
                        <a:buFontTx/>
                        <a:buNone/>
                        <a:tabLst/>
                        <a:defRPr/>
                      </a:pPr>
                      <a:r>
                        <a:rPr lang="es-MX" sz="1200" b="0" dirty="0" smtClean="0">
                          <a:solidFill>
                            <a:sysClr val="windowText" lastClr="000000"/>
                          </a:solidFill>
                          <a:latin typeface="Soberana Sans" panose="02000000000000000000" pitchFamily="50" charset="0"/>
                          <a:ea typeface="Calibri" panose="020F0502020204030204" pitchFamily="34" charset="0"/>
                        </a:rPr>
                        <a:t>Ene - Sept</a:t>
                      </a:r>
                      <a:r>
                        <a:rPr lang="es-MX" sz="1200" b="0" baseline="0" dirty="0" smtClean="0">
                          <a:solidFill>
                            <a:sysClr val="windowText" lastClr="000000"/>
                          </a:solidFill>
                          <a:latin typeface="Soberana Sans" panose="02000000000000000000" pitchFamily="50" charset="0"/>
                          <a:ea typeface="Calibri" panose="020F0502020204030204" pitchFamily="34" charset="0"/>
                        </a:rPr>
                        <a:t> </a:t>
                      </a:r>
                      <a:r>
                        <a:rPr lang="es-MX" sz="1200" b="0" dirty="0" smtClean="0">
                          <a:solidFill>
                            <a:sysClr val="windowText" lastClr="000000"/>
                          </a:solidFill>
                          <a:latin typeface="Soberana Sans" panose="02000000000000000000" pitchFamily="50" charset="0"/>
                          <a:ea typeface="Calibri" panose="020F0502020204030204" pitchFamily="34" charset="0"/>
                        </a:rPr>
                        <a:t>18</a:t>
                      </a:r>
                    </a:p>
                  </a:txBody>
                  <a:tcPr marL="44450" marR="4445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tc>
                  <a:txBody>
                    <a:bodyPr/>
                    <a:lstStyle/>
                    <a:p>
                      <a:pPr marL="0" indent="139700" algn="ctr" defTabSz="914400" rtl="0" eaLnBrk="1" latinLnBrk="0" hangingPunct="1">
                        <a:spcAft>
                          <a:spcPts val="0"/>
                        </a:spcAft>
                      </a:pPr>
                      <a:r>
                        <a:rPr lang="es-MX" sz="1200" b="0" kern="1200" dirty="0" smtClean="0">
                          <a:solidFill>
                            <a:sysClr val="windowText" lastClr="000000"/>
                          </a:solidFill>
                          <a:effectLst/>
                          <a:latin typeface="Soberana Sans" panose="02000000000000000000" pitchFamily="50" charset="0"/>
                          <a:ea typeface="+mn-ea"/>
                          <a:cs typeface="+mn-cs"/>
                        </a:rPr>
                        <a:t>0.0%</a:t>
                      </a:r>
                      <a:endParaRPr lang="es-MX" sz="1200" b="0" kern="1200" dirty="0">
                        <a:solidFill>
                          <a:sysClr val="windowText" lastClr="000000"/>
                        </a:solidFill>
                        <a:effectLst/>
                        <a:latin typeface="Soberana Sans" panose="02000000000000000000" pitchFamily="50" charset="0"/>
                        <a:ea typeface="+mn-ea"/>
                        <a:cs typeface="+mn-cs"/>
                      </a:endParaRPr>
                    </a:p>
                  </a:txBody>
                  <a:tcPr marL="44450" marR="4445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tr>
              <a:tr h="400481">
                <a:tc gridSpan="2">
                  <a:txBody>
                    <a:bodyPr/>
                    <a:lstStyle/>
                    <a:p>
                      <a:pPr indent="0">
                        <a:spcAft>
                          <a:spcPts val="0"/>
                        </a:spcAft>
                      </a:pPr>
                      <a:r>
                        <a:rPr lang="es-MX" sz="1200" b="1" dirty="0" smtClean="0">
                          <a:solidFill>
                            <a:sysClr val="windowText" lastClr="000000"/>
                          </a:solidFill>
                          <a:effectLst/>
                          <a:latin typeface="Soberana Sans" panose="02000000000000000000" pitchFamily="50" charset="0"/>
                          <a:ea typeface="Calibri" panose="020F0502020204030204" pitchFamily="34" charset="0"/>
                        </a:rPr>
                        <a:t>Doméstica de Alto Consumo (DAC)</a:t>
                      </a:r>
                      <a:endParaRPr lang="es-MX" sz="1200" b="1" kern="1200" dirty="0">
                        <a:solidFill>
                          <a:sysClr val="windowText" lastClr="000000"/>
                        </a:solidFill>
                        <a:effectLst/>
                        <a:latin typeface="Soberana Sans" panose="02000000000000000000" pitchFamily="50" charset="0"/>
                        <a:ea typeface="+mn-ea"/>
                        <a:cs typeface="+mn-cs"/>
                      </a:endParaRPr>
                    </a:p>
                  </a:txBody>
                  <a:tcPr marL="44450" marR="4445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85000"/>
                      </a:schemeClr>
                    </a:solidFill>
                  </a:tcPr>
                </a:tc>
                <a:tc hMerge="1">
                  <a:txBody>
                    <a:bodyPr/>
                    <a:lstStyle/>
                    <a:p>
                      <a:pPr marL="0" indent="139700" algn="ctr" defTabSz="914400" rtl="0" eaLnBrk="1" latinLnBrk="0" hangingPunct="1">
                        <a:spcAft>
                          <a:spcPts val="0"/>
                        </a:spcAft>
                      </a:pPr>
                      <a:endParaRPr lang="es-MX" sz="1100" b="0" kern="1200" dirty="0">
                        <a:solidFill>
                          <a:sysClr val="windowText" lastClr="000000"/>
                        </a:solidFill>
                        <a:effectLst/>
                        <a:latin typeface="Adobe Caslon Pro" panose="0205050205050A020403" pitchFamily="18" charset="0"/>
                        <a:ea typeface="+mn-ea"/>
                        <a:cs typeface="+mn-cs"/>
                      </a:endParaRPr>
                    </a:p>
                  </a:txBody>
                  <a:tcPr marL="44450" marR="4445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85000"/>
                      </a:schemeClr>
                    </a:solidFill>
                  </a:tcPr>
                </a:tc>
              </a:tr>
              <a:tr h="352286">
                <a:tc>
                  <a:txBody>
                    <a:bodyPr/>
                    <a:lstStyle/>
                    <a:p>
                      <a:pPr indent="139700" algn="ctr">
                        <a:spcAft>
                          <a:spcPts val="0"/>
                        </a:spcAft>
                      </a:pPr>
                      <a:r>
                        <a:rPr lang="es-MX" sz="1200" b="0" dirty="0">
                          <a:solidFill>
                            <a:sysClr val="windowText" lastClr="000000"/>
                          </a:solidFill>
                          <a:effectLst/>
                          <a:latin typeface="Soberana Sans" panose="02000000000000000000" pitchFamily="50" charset="0"/>
                        </a:rPr>
                        <a:t>2015</a:t>
                      </a:r>
                      <a:endParaRPr lang="es-MX" sz="1200" b="0" dirty="0">
                        <a:solidFill>
                          <a:sysClr val="windowText" lastClr="000000"/>
                        </a:solidFill>
                        <a:effectLst/>
                        <a:latin typeface="Soberana Sans" panose="02000000000000000000" pitchFamily="50" charset="0"/>
                        <a:ea typeface="Calibri" panose="020F0502020204030204" pitchFamily="34" charset="0"/>
                      </a:endParaRPr>
                    </a:p>
                  </a:txBody>
                  <a:tcPr marL="44450" marR="4445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tc>
                  <a:txBody>
                    <a:bodyPr/>
                    <a:lstStyle/>
                    <a:p>
                      <a:pPr marL="0" indent="139700" algn="ctr" defTabSz="914400" rtl="0" eaLnBrk="1" fontAlgn="b" latinLnBrk="0" hangingPunct="1">
                        <a:spcAft>
                          <a:spcPts val="0"/>
                        </a:spcAft>
                      </a:pPr>
                      <a:r>
                        <a:rPr lang="es-MX" sz="1200" b="0" kern="1200" dirty="0">
                          <a:solidFill>
                            <a:sysClr val="windowText" lastClr="000000"/>
                          </a:solidFill>
                          <a:effectLst/>
                          <a:latin typeface="Soberana Sans" panose="02000000000000000000" pitchFamily="50" charset="0"/>
                          <a:ea typeface="+mn-ea"/>
                          <a:cs typeface="+mn-cs"/>
                        </a:rPr>
                        <a:t>-</a:t>
                      </a:r>
                      <a:r>
                        <a:rPr lang="es-MX" sz="1200" b="0" kern="1200" dirty="0" smtClean="0">
                          <a:solidFill>
                            <a:sysClr val="windowText" lastClr="000000"/>
                          </a:solidFill>
                          <a:effectLst/>
                          <a:latin typeface="Soberana Sans" panose="02000000000000000000" pitchFamily="50" charset="0"/>
                          <a:ea typeface="+mn-ea"/>
                          <a:cs typeface="+mn-cs"/>
                        </a:rPr>
                        <a:t>13.0%</a:t>
                      </a:r>
                      <a:endParaRPr lang="es-MX" sz="1200" b="0" kern="1200" dirty="0">
                        <a:solidFill>
                          <a:sysClr val="windowText" lastClr="000000"/>
                        </a:solidFill>
                        <a:effectLst/>
                        <a:latin typeface="Soberana Sans" panose="02000000000000000000" pitchFamily="50" charset="0"/>
                        <a:ea typeface="+mn-ea"/>
                        <a:cs typeface="+mn-cs"/>
                      </a:endParaRP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tr>
              <a:tr h="352286">
                <a:tc>
                  <a:txBody>
                    <a:bodyPr/>
                    <a:lstStyle/>
                    <a:p>
                      <a:pPr indent="139700" algn="ctr">
                        <a:spcAft>
                          <a:spcPts val="0"/>
                        </a:spcAft>
                      </a:pPr>
                      <a:r>
                        <a:rPr lang="es-MX" sz="1200" b="0" dirty="0">
                          <a:solidFill>
                            <a:sysClr val="windowText" lastClr="000000"/>
                          </a:solidFill>
                          <a:effectLst/>
                          <a:latin typeface="Soberana Sans" panose="02000000000000000000" pitchFamily="50" charset="0"/>
                        </a:rPr>
                        <a:t>2016</a:t>
                      </a:r>
                      <a:endParaRPr lang="es-MX" sz="1200" b="0" dirty="0">
                        <a:solidFill>
                          <a:sysClr val="windowText" lastClr="000000"/>
                        </a:solidFill>
                        <a:effectLst/>
                        <a:latin typeface="Soberana Sans" panose="02000000000000000000" pitchFamily="50" charset="0"/>
                        <a:ea typeface="Calibri" panose="020F0502020204030204" pitchFamily="34" charset="0"/>
                      </a:endParaRPr>
                    </a:p>
                  </a:txBody>
                  <a:tcPr marL="44450" marR="4445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3">
                        <a:lumMod val="60000"/>
                        <a:lumOff val="40000"/>
                      </a:schemeClr>
                    </a:solidFill>
                  </a:tcPr>
                </a:tc>
                <a:tc>
                  <a:txBody>
                    <a:bodyPr/>
                    <a:lstStyle/>
                    <a:p>
                      <a:pPr marL="0" indent="139700" algn="ctr" defTabSz="914400" rtl="0" eaLnBrk="1" fontAlgn="b" latinLnBrk="0" hangingPunct="1">
                        <a:spcAft>
                          <a:spcPts val="0"/>
                        </a:spcAft>
                      </a:pPr>
                      <a:r>
                        <a:rPr lang="es-MX" sz="1200" b="0" kern="1200" dirty="0" smtClean="0">
                          <a:solidFill>
                            <a:sysClr val="windowText" lastClr="000000"/>
                          </a:solidFill>
                          <a:effectLst/>
                          <a:latin typeface="Soberana Sans" panose="02000000000000000000" pitchFamily="50" charset="0"/>
                          <a:ea typeface="+mn-ea"/>
                          <a:cs typeface="+mn-cs"/>
                        </a:rPr>
                        <a:t>24.0%</a:t>
                      </a:r>
                      <a:endParaRPr lang="es-MX" sz="1200" b="0" kern="1200" dirty="0">
                        <a:solidFill>
                          <a:sysClr val="windowText" lastClr="000000"/>
                        </a:solidFill>
                        <a:effectLst/>
                        <a:latin typeface="Soberana Sans" panose="02000000000000000000" pitchFamily="50" charset="0"/>
                        <a:ea typeface="+mn-ea"/>
                        <a:cs typeface="+mn-cs"/>
                      </a:endParaRP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3">
                        <a:lumMod val="60000"/>
                        <a:lumOff val="40000"/>
                      </a:schemeClr>
                    </a:solidFill>
                  </a:tcPr>
                </a:tc>
              </a:tr>
              <a:tr h="272523">
                <a:tc>
                  <a:txBody>
                    <a:bodyPr/>
                    <a:lstStyle/>
                    <a:p>
                      <a:pPr indent="139700" algn="ctr">
                        <a:spcAft>
                          <a:spcPts val="0"/>
                        </a:spcAft>
                      </a:pPr>
                      <a:r>
                        <a:rPr lang="es-MX" sz="1200" b="0" dirty="0">
                          <a:solidFill>
                            <a:sysClr val="windowText" lastClr="000000"/>
                          </a:solidFill>
                          <a:effectLst/>
                          <a:latin typeface="Soberana Sans" panose="02000000000000000000" pitchFamily="50" charset="0"/>
                        </a:rPr>
                        <a:t>2017</a:t>
                      </a:r>
                      <a:endParaRPr lang="es-MX" sz="1200" b="0" dirty="0">
                        <a:solidFill>
                          <a:sysClr val="windowText" lastClr="000000"/>
                        </a:solidFill>
                        <a:effectLst/>
                        <a:latin typeface="Soberana Sans" panose="02000000000000000000" pitchFamily="50" charset="0"/>
                        <a:ea typeface="Calibri" panose="020F0502020204030204" pitchFamily="34" charset="0"/>
                      </a:endParaRPr>
                    </a:p>
                  </a:txBody>
                  <a:tcPr marL="44450" marR="4445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tc>
                  <a:txBody>
                    <a:bodyPr/>
                    <a:lstStyle/>
                    <a:p>
                      <a:pPr marL="0" indent="139700" algn="ctr" defTabSz="914400" rtl="0" eaLnBrk="1" fontAlgn="b" latinLnBrk="0" hangingPunct="1">
                        <a:spcAft>
                          <a:spcPts val="0"/>
                        </a:spcAft>
                      </a:pPr>
                      <a:r>
                        <a:rPr lang="es-MX" sz="1200" b="0" kern="1200" dirty="0" smtClean="0">
                          <a:solidFill>
                            <a:sysClr val="windowText" lastClr="000000"/>
                          </a:solidFill>
                          <a:effectLst/>
                          <a:latin typeface="Soberana Sans" panose="02000000000000000000" pitchFamily="50" charset="0"/>
                          <a:ea typeface="+mn-ea"/>
                          <a:cs typeface="+mn-cs"/>
                        </a:rPr>
                        <a:t>8.0%</a:t>
                      </a:r>
                      <a:endParaRPr lang="es-MX" sz="1200" b="0" kern="1200" dirty="0">
                        <a:solidFill>
                          <a:sysClr val="windowText" lastClr="000000"/>
                        </a:solidFill>
                        <a:effectLst/>
                        <a:latin typeface="Soberana Sans" panose="02000000000000000000" pitchFamily="50" charset="0"/>
                        <a:ea typeface="+mn-ea"/>
                        <a:cs typeface="+mn-cs"/>
                      </a:endParaRP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tr>
              <a:tr h="352286">
                <a:tc>
                  <a:txBody>
                    <a:bodyPr/>
                    <a:lstStyle/>
                    <a:p>
                      <a:pPr indent="139700" algn="ctr">
                        <a:spcAft>
                          <a:spcPts val="0"/>
                        </a:spcAft>
                      </a:pPr>
                      <a:r>
                        <a:rPr lang="es-MX" sz="1200" b="0" dirty="0" smtClean="0">
                          <a:solidFill>
                            <a:sysClr val="windowText" lastClr="000000"/>
                          </a:solidFill>
                          <a:effectLst/>
                          <a:latin typeface="Soberana Sans" panose="02000000000000000000" pitchFamily="50" charset="0"/>
                          <a:ea typeface="Calibri" panose="020F0502020204030204" pitchFamily="34" charset="0"/>
                        </a:rPr>
                        <a:t>2018</a:t>
                      </a:r>
                    </a:p>
                    <a:p>
                      <a:pPr marL="0" marR="0" lvl="0" indent="139700" algn="ctr" defTabSz="914400" rtl="0" eaLnBrk="1" fontAlgn="auto" latinLnBrk="0" hangingPunct="1">
                        <a:lnSpc>
                          <a:spcPct val="100000"/>
                        </a:lnSpc>
                        <a:spcBef>
                          <a:spcPts val="0"/>
                        </a:spcBef>
                        <a:spcAft>
                          <a:spcPts val="0"/>
                        </a:spcAft>
                        <a:buClrTx/>
                        <a:buSzTx/>
                        <a:buFontTx/>
                        <a:buNone/>
                        <a:tabLst/>
                        <a:defRPr/>
                      </a:pPr>
                      <a:r>
                        <a:rPr lang="es-MX" sz="1200" b="0" dirty="0" smtClean="0">
                          <a:solidFill>
                            <a:sysClr val="windowText" lastClr="000000"/>
                          </a:solidFill>
                          <a:latin typeface="Soberana Sans" panose="02000000000000000000" pitchFamily="50" charset="0"/>
                          <a:ea typeface="Calibri" panose="020F0502020204030204" pitchFamily="34" charset="0"/>
                        </a:rPr>
                        <a:t>Ene – </a:t>
                      </a:r>
                      <a:r>
                        <a:rPr lang="es-MX" sz="1200" b="0" dirty="0" err="1" smtClean="0">
                          <a:solidFill>
                            <a:sysClr val="windowText" lastClr="000000"/>
                          </a:solidFill>
                          <a:latin typeface="Soberana Sans" panose="02000000000000000000" pitchFamily="50" charset="0"/>
                          <a:ea typeface="Calibri" panose="020F0502020204030204" pitchFamily="34" charset="0"/>
                        </a:rPr>
                        <a:t>Sep</a:t>
                      </a:r>
                      <a:r>
                        <a:rPr lang="es-MX" sz="1200" b="0" baseline="0" dirty="0" smtClean="0">
                          <a:solidFill>
                            <a:sysClr val="windowText" lastClr="000000"/>
                          </a:solidFill>
                          <a:latin typeface="Soberana Sans" panose="02000000000000000000" pitchFamily="50" charset="0"/>
                          <a:ea typeface="Calibri" panose="020F0502020204030204" pitchFamily="34" charset="0"/>
                        </a:rPr>
                        <a:t> </a:t>
                      </a:r>
                      <a:r>
                        <a:rPr lang="es-MX" sz="1200" b="0" dirty="0" smtClean="0">
                          <a:solidFill>
                            <a:sysClr val="windowText" lastClr="000000"/>
                          </a:solidFill>
                          <a:latin typeface="Soberana Sans" panose="02000000000000000000" pitchFamily="50" charset="0"/>
                          <a:ea typeface="Calibri" panose="020F0502020204030204" pitchFamily="34" charset="0"/>
                        </a:rPr>
                        <a:t>18</a:t>
                      </a:r>
                    </a:p>
                  </a:txBody>
                  <a:tcPr marL="44450" marR="4445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3D69B"/>
                    </a:solidFill>
                  </a:tcPr>
                </a:tc>
                <a:tc>
                  <a:txBody>
                    <a:bodyPr/>
                    <a:lstStyle/>
                    <a:p>
                      <a:pPr marL="0" marR="0" lvl="0" indent="139700" algn="ctr" defTabSz="914400" rtl="0" eaLnBrk="1" fontAlgn="b" latinLnBrk="0" hangingPunct="1">
                        <a:lnSpc>
                          <a:spcPct val="100000"/>
                        </a:lnSpc>
                        <a:spcBef>
                          <a:spcPts val="0"/>
                        </a:spcBef>
                        <a:spcAft>
                          <a:spcPts val="0"/>
                        </a:spcAft>
                        <a:buClrTx/>
                        <a:buSzTx/>
                        <a:buFontTx/>
                        <a:buNone/>
                        <a:tabLst/>
                        <a:defRPr/>
                      </a:pPr>
                      <a:r>
                        <a:rPr lang="es-MX" sz="1200" b="0" kern="1200" dirty="0" smtClean="0">
                          <a:solidFill>
                            <a:sysClr val="windowText" lastClr="000000"/>
                          </a:solidFill>
                          <a:effectLst/>
                          <a:latin typeface="Soberana Sans" panose="02000000000000000000" pitchFamily="50" charset="0"/>
                          <a:ea typeface="+mn-ea"/>
                          <a:cs typeface="+mn-cs"/>
                        </a:rPr>
                        <a:t>5.7%</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3D69B"/>
                    </a:solidFill>
                  </a:tcPr>
                </a:tc>
              </a:tr>
            </a:tbl>
          </a:graphicData>
        </a:graphic>
      </p:graphicFrame>
      <p:cxnSp>
        <p:nvCxnSpPr>
          <p:cNvPr id="10" name="Conector recto 9"/>
          <p:cNvCxnSpPr/>
          <p:nvPr/>
        </p:nvCxnSpPr>
        <p:spPr>
          <a:xfrm flipV="1">
            <a:off x="4180806" y="1417297"/>
            <a:ext cx="0" cy="4536464"/>
          </a:xfrm>
          <a:prstGeom prst="line">
            <a:avLst/>
          </a:prstGeom>
          <a:ln w="1905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1" name="Conector recto 10"/>
          <p:cNvCxnSpPr/>
          <p:nvPr/>
        </p:nvCxnSpPr>
        <p:spPr>
          <a:xfrm flipV="1">
            <a:off x="6088532" y="1427204"/>
            <a:ext cx="0" cy="4536464"/>
          </a:xfrm>
          <a:prstGeom prst="line">
            <a:avLst/>
          </a:prstGeom>
          <a:ln w="1905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2" name="Conector recto 11"/>
          <p:cNvCxnSpPr/>
          <p:nvPr/>
        </p:nvCxnSpPr>
        <p:spPr>
          <a:xfrm flipV="1">
            <a:off x="7961750" y="1427204"/>
            <a:ext cx="0" cy="4536464"/>
          </a:xfrm>
          <a:prstGeom prst="line">
            <a:avLst/>
          </a:prstGeom>
          <a:ln w="1905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3" name="Conector recto 12"/>
          <p:cNvCxnSpPr/>
          <p:nvPr/>
        </p:nvCxnSpPr>
        <p:spPr>
          <a:xfrm flipV="1">
            <a:off x="9697417" y="1417297"/>
            <a:ext cx="0" cy="4536464"/>
          </a:xfrm>
          <a:prstGeom prst="line">
            <a:avLst/>
          </a:prstGeom>
          <a:ln w="31750">
            <a:solidFill>
              <a:schemeClr val="bg1">
                <a:lumMod val="75000"/>
              </a:schemeClr>
            </a:solidFill>
            <a:prstDash val="lgDash"/>
          </a:ln>
        </p:spPr>
        <p:style>
          <a:lnRef idx="1">
            <a:schemeClr val="accent1"/>
          </a:lnRef>
          <a:fillRef idx="0">
            <a:schemeClr val="accent1"/>
          </a:fillRef>
          <a:effectRef idx="0">
            <a:schemeClr val="accent1"/>
          </a:effectRef>
          <a:fontRef idx="minor">
            <a:schemeClr val="tx1"/>
          </a:fontRef>
        </p:style>
      </p:cxnSp>
      <p:sp>
        <p:nvSpPr>
          <p:cNvPr id="14" name="CuadroTexto 1"/>
          <p:cNvSpPr txBox="1"/>
          <p:nvPr/>
        </p:nvSpPr>
        <p:spPr>
          <a:xfrm>
            <a:off x="4150414" y="1394428"/>
            <a:ext cx="2062372" cy="530077"/>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MX" sz="900" b="1" dirty="0">
                <a:effectLst/>
                <a:latin typeface="Soberana Sans" panose="02000000000000000000" pitchFamily="50" charset="0"/>
                <a:cs typeface="Times New Roman" panose="02020603050405020304" pitchFamily="18" charset="0"/>
              </a:rPr>
              <a:t>SHCP</a:t>
            </a:r>
            <a:r>
              <a:rPr lang="es-MX" sz="900" dirty="0">
                <a:effectLst/>
                <a:latin typeface="Soberana Sans" panose="02000000000000000000" pitchFamily="50" charset="0"/>
                <a:cs typeface="Times New Roman" panose="02020603050405020304" pitchFamily="18" charset="0"/>
              </a:rPr>
              <a:t>:  disminuyeron los cargos de energía eléctrica de los usuarios domésticos en 2% y se suspendió el desliz mensual</a:t>
            </a:r>
          </a:p>
          <a:p>
            <a:endParaRPr lang="es-MX" sz="900" dirty="0">
              <a:latin typeface="Soberana Sans" panose="02000000000000000000" pitchFamily="50" charset="0"/>
            </a:endParaRPr>
          </a:p>
        </p:txBody>
      </p:sp>
      <p:sp>
        <p:nvSpPr>
          <p:cNvPr id="15" name="CuadroTexto 12"/>
          <p:cNvSpPr txBox="1"/>
          <p:nvPr/>
        </p:nvSpPr>
        <p:spPr>
          <a:xfrm>
            <a:off x="6115010" y="1000727"/>
            <a:ext cx="2036641" cy="426477"/>
          </a:xfrm>
          <a:prstGeom prst="rect">
            <a:avLst/>
          </a:prstGeom>
          <a:solidFill>
            <a:schemeClr val="lt1"/>
          </a:solidFill>
          <a:ln w="19050"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marL="0" indent="0" algn="l" defTabSz="914400" rtl="0" eaLnBrk="1" latinLnBrk="0" hangingPunct="1"/>
            <a:r>
              <a:rPr lang="es-MX" sz="900" b="1" kern="1200" dirty="0" smtClean="0">
                <a:solidFill>
                  <a:schemeClr val="dk1"/>
                </a:solidFill>
                <a:latin typeface="Soberana Sans" panose="02000000000000000000" pitchFamily="50" charset="0"/>
                <a:cs typeface="Times New Roman" panose="02020603050405020304" pitchFamily="18" charset="0"/>
              </a:rPr>
              <a:t>SHCP</a:t>
            </a:r>
            <a:r>
              <a:rPr lang="es-MX" sz="900" kern="1200" dirty="0" smtClean="0">
                <a:solidFill>
                  <a:schemeClr val="dk1"/>
                </a:solidFill>
                <a:latin typeface="Soberana Sans" panose="02000000000000000000" pitchFamily="50" charset="0"/>
                <a:cs typeface="Times New Roman" panose="02020603050405020304" pitchFamily="18" charset="0"/>
              </a:rPr>
              <a:t>. </a:t>
            </a:r>
            <a:r>
              <a:rPr lang="es-MX" sz="900" dirty="0">
                <a:latin typeface="Soberana Sans" panose="02000000000000000000" pitchFamily="50" charset="0"/>
                <a:cs typeface="Times New Roman" panose="02020603050405020304" pitchFamily="18" charset="0"/>
              </a:rPr>
              <a:t> </a:t>
            </a:r>
            <a:r>
              <a:rPr lang="es-MX" sz="900" dirty="0" smtClean="0">
                <a:latin typeface="Soberana Sans" panose="02000000000000000000" pitchFamily="50" charset="0"/>
                <a:cs typeface="Times New Roman" panose="02020603050405020304" pitchFamily="18" charset="0"/>
              </a:rPr>
              <a:t>D</a:t>
            </a:r>
            <a:r>
              <a:rPr lang="es-MX" sz="900" kern="1200" dirty="0" smtClean="0">
                <a:solidFill>
                  <a:schemeClr val="dk1"/>
                </a:solidFill>
                <a:latin typeface="Soberana Sans" panose="02000000000000000000" pitchFamily="50" charset="0"/>
                <a:cs typeface="Times New Roman" panose="02020603050405020304" pitchFamily="18" charset="0"/>
              </a:rPr>
              <a:t>isminuyen </a:t>
            </a:r>
            <a:r>
              <a:rPr lang="es-MX" sz="900" kern="1200" dirty="0">
                <a:solidFill>
                  <a:schemeClr val="dk1"/>
                </a:solidFill>
                <a:latin typeface="Soberana Sans" panose="02000000000000000000" pitchFamily="50" charset="0"/>
                <a:cs typeface="Times New Roman" panose="02020603050405020304" pitchFamily="18" charset="0"/>
              </a:rPr>
              <a:t>los cargos de energía eléctrica de los usuarios domésticos en 2%.</a:t>
            </a:r>
          </a:p>
        </p:txBody>
      </p:sp>
      <p:sp>
        <p:nvSpPr>
          <p:cNvPr id="16" name="CuadroTexto 12"/>
          <p:cNvSpPr txBox="1"/>
          <p:nvPr/>
        </p:nvSpPr>
        <p:spPr>
          <a:xfrm>
            <a:off x="9651437" y="2444920"/>
            <a:ext cx="1654457" cy="596892"/>
          </a:xfrm>
          <a:prstGeom prst="rect">
            <a:avLst/>
          </a:prstGeom>
          <a:noFill/>
          <a:ln w="19050"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marL="0" indent="0" algn="just" defTabSz="914400" rtl="0" eaLnBrk="1" latinLnBrk="0" hangingPunct="1"/>
            <a:r>
              <a:rPr lang="es-MX" sz="900" b="1" kern="1200" dirty="0" smtClean="0">
                <a:solidFill>
                  <a:schemeClr val="dk1"/>
                </a:solidFill>
                <a:latin typeface="Soberana Sans" panose="02000000000000000000" pitchFamily="50" charset="0"/>
                <a:cs typeface="Times New Roman" panose="02020603050405020304" pitchFamily="18" charset="0"/>
              </a:rPr>
              <a:t>CRE</a:t>
            </a:r>
            <a:r>
              <a:rPr lang="es-MX" sz="900" kern="1200" dirty="0" smtClean="0">
                <a:solidFill>
                  <a:schemeClr val="dk1"/>
                </a:solidFill>
                <a:latin typeface="Soberana Sans" panose="02000000000000000000" pitchFamily="50" charset="0"/>
                <a:cs typeface="Times New Roman" panose="02020603050405020304" pitchFamily="18" charset="0"/>
              </a:rPr>
              <a:t> publica las tarifas finales de suministro de energía eléctrica para todos los sectores.</a:t>
            </a:r>
            <a:endParaRPr lang="es-MX" sz="900" kern="1200" dirty="0">
              <a:solidFill>
                <a:schemeClr val="dk1"/>
              </a:solidFill>
              <a:latin typeface="Soberana Sans" panose="02000000000000000000" pitchFamily="50" charset="0"/>
              <a:cs typeface="Times New Roman" panose="02020603050405020304" pitchFamily="18" charset="0"/>
            </a:endParaRPr>
          </a:p>
        </p:txBody>
      </p:sp>
      <p:sp>
        <p:nvSpPr>
          <p:cNvPr id="17" name="CuadroTexto 12"/>
          <p:cNvSpPr txBox="1"/>
          <p:nvPr/>
        </p:nvSpPr>
        <p:spPr>
          <a:xfrm>
            <a:off x="9666217" y="3443168"/>
            <a:ext cx="1652306" cy="734864"/>
          </a:xfrm>
          <a:prstGeom prst="rect">
            <a:avLst/>
          </a:prstGeom>
          <a:noFill/>
          <a:ln w="19050"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marL="0" indent="0" algn="just" defTabSz="914400" rtl="0" eaLnBrk="1" latinLnBrk="0" hangingPunct="1"/>
            <a:r>
              <a:rPr lang="es-MX" sz="900" b="1" kern="1200" dirty="0" smtClean="0">
                <a:solidFill>
                  <a:schemeClr val="dk1"/>
                </a:solidFill>
                <a:latin typeface="Soberana Sans" panose="02000000000000000000" pitchFamily="50" charset="0"/>
                <a:cs typeface="Times New Roman" panose="02020603050405020304" pitchFamily="18" charset="0"/>
              </a:rPr>
              <a:t>SHCP</a:t>
            </a:r>
            <a:r>
              <a:rPr lang="es-MX" sz="900" kern="1200" dirty="0" smtClean="0">
                <a:solidFill>
                  <a:schemeClr val="dk1"/>
                </a:solidFill>
                <a:latin typeface="Soberana Sans" panose="02000000000000000000" pitchFamily="50" charset="0"/>
                <a:cs typeface="Times New Roman" panose="02020603050405020304" pitchFamily="18" charset="0"/>
              </a:rPr>
              <a:t>:  determina tarifas </a:t>
            </a:r>
            <a:r>
              <a:rPr lang="es-MX" sz="900" kern="1200" dirty="0">
                <a:solidFill>
                  <a:schemeClr val="dk1"/>
                </a:solidFill>
                <a:latin typeface="Soberana Sans" panose="02000000000000000000" pitchFamily="50" charset="0"/>
                <a:cs typeface="Times New Roman" panose="02020603050405020304" pitchFamily="18" charset="0"/>
              </a:rPr>
              <a:t>distintas a las publicadas por la </a:t>
            </a:r>
            <a:r>
              <a:rPr lang="es-MX" sz="900" kern="1200" dirty="0" smtClean="0">
                <a:solidFill>
                  <a:schemeClr val="dk1"/>
                </a:solidFill>
                <a:latin typeface="Soberana Sans" panose="02000000000000000000" pitchFamily="50" charset="0"/>
                <a:cs typeface="Times New Roman" panose="02020603050405020304" pitchFamily="18" charset="0"/>
              </a:rPr>
              <a:t>CRE para el sector doméstico, agrícola y acuícola.</a:t>
            </a:r>
          </a:p>
        </p:txBody>
      </p:sp>
      <p:sp>
        <p:nvSpPr>
          <p:cNvPr id="2" name="CuadroTexto 1"/>
          <p:cNvSpPr txBox="1"/>
          <p:nvPr/>
        </p:nvSpPr>
        <p:spPr>
          <a:xfrm>
            <a:off x="191344" y="5770619"/>
            <a:ext cx="2573502" cy="738664"/>
          </a:xfrm>
          <a:prstGeom prst="rect">
            <a:avLst/>
          </a:prstGeom>
          <a:noFill/>
        </p:spPr>
        <p:txBody>
          <a:bodyPr wrap="square" rtlCol="0">
            <a:spAutoFit/>
          </a:bodyPr>
          <a:lstStyle/>
          <a:p>
            <a:r>
              <a:rPr lang="es-MX" sz="1400" dirty="0" smtClean="0">
                <a:latin typeface="Soberana Sans" panose="02000000000000000000" pitchFamily="50" charset="0"/>
              </a:rPr>
              <a:t>Los usuarios DAC representan 1% de los usuarios domésticos.</a:t>
            </a:r>
            <a:endParaRPr lang="es-MX" sz="1400" dirty="0">
              <a:latin typeface="Soberana Sans" panose="02000000000000000000" pitchFamily="50" charset="0"/>
            </a:endParaRPr>
          </a:p>
        </p:txBody>
      </p:sp>
      <p:sp>
        <p:nvSpPr>
          <p:cNvPr id="18" name="2 Título"/>
          <p:cNvSpPr txBox="1">
            <a:spLocks/>
          </p:cNvSpPr>
          <p:nvPr/>
        </p:nvSpPr>
        <p:spPr>
          <a:xfrm>
            <a:off x="335360" y="116632"/>
            <a:ext cx="11521280" cy="504056"/>
          </a:xfrm>
          <a:prstGeom prst="rect">
            <a:avLst/>
          </a:prstGeom>
          <a:solidFill>
            <a:schemeClr val="accent3">
              <a:lumMod val="40000"/>
              <a:lumOff val="60000"/>
            </a:schemeClr>
          </a:solidFill>
        </p:spPr>
        <p:txBody>
          <a:bodyPr vert="horz" lIns="91440" tIns="45720" rIns="91440" bIns="45720" rtlCol="0" anchor="ctr">
            <a:noAutofit/>
          </a:bodyPr>
          <a:lstStyle>
            <a:lvl1pPr algn="ctr" defTabSz="914400" rtl="0" eaLnBrk="1" latinLnBrk="0" hangingPunct="1">
              <a:spcBef>
                <a:spcPct val="0"/>
              </a:spcBef>
              <a:buNone/>
              <a:defRPr sz="2600" b="1" kern="1200">
                <a:solidFill>
                  <a:schemeClr val="tx1"/>
                </a:solidFill>
                <a:latin typeface="+mj-lt"/>
                <a:ea typeface="+mj-ea"/>
                <a:cs typeface="+mj-cs"/>
              </a:defRPr>
            </a:lvl1pPr>
          </a:lstStyle>
          <a:p>
            <a:r>
              <a:rPr lang="es-MX" sz="2000" dirty="0" smtClean="0">
                <a:latin typeface="Soberana Sans" panose="02000000000000000000" pitchFamily="50" charset="0"/>
                <a:cs typeface="Trajan Pro"/>
              </a:rPr>
              <a:t>Tarifas Eléctricas Consumo Residencial</a:t>
            </a:r>
            <a:endParaRPr lang="es-MX" sz="2000" dirty="0">
              <a:latin typeface="Soberana Sans" panose="02000000000000000000" pitchFamily="50" charset="0"/>
              <a:cs typeface="Trajan Pro"/>
            </a:endParaRPr>
          </a:p>
        </p:txBody>
      </p:sp>
      <p:sp>
        <p:nvSpPr>
          <p:cNvPr id="3" name="CuadroTexto 2"/>
          <p:cNvSpPr txBox="1"/>
          <p:nvPr/>
        </p:nvSpPr>
        <p:spPr>
          <a:xfrm>
            <a:off x="5575892" y="5368622"/>
            <a:ext cx="3689210" cy="523220"/>
          </a:xfrm>
          <a:prstGeom prst="rect">
            <a:avLst/>
          </a:prstGeom>
          <a:noFill/>
        </p:spPr>
        <p:txBody>
          <a:bodyPr wrap="square" rtlCol="0">
            <a:spAutoFit/>
          </a:bodyPr>
          <a:lstStyle/>
          <a:p>
            <a:r>
              <a:rPr lang="es-MX" sz="1400" dirty="0" smtClean="0">
                <a:latin typeface="Soberana Sans" panose="02000000000000000000" pitchFamily="50" charset="0"/>
              </a:rPr>
              <a:t>Las tarifas para el 99% de los usuarios domésticos mantienen el mismo nivel.</a:t>
            </a:r>
            <a:endParaRPr lang="es-MX" sz="1400" dirty="0">
              <a:latin typeface="Soberana Sans" panose="02000000000000000000" pitchFamily="50" charset="0"/>
            </a:endParaRPr>
          </a:p>
        </p:txBody>
      </p:sp>
    </p:spTree>
    <p:extLst>
      <p:ext uri="{BB962C8B-B14F-4D97-AF65-F5344CB8AC3E}">
        <p14:creationId xmlns:p14="http://schemas.microsoft.com/office/powerpoint/2010/main" val="388316830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2 Título"/>
          <p:cNvSpPr txBox="1">
            <a:spLocks/>
          </p:cNvSpPr>
          <p:nvPr/>
        </p:nvSpPr>
        <p:spPr>
          <a:xfrm>
            <a:off x="335360" y="116632"/>
            <a:ext cx="11521280" cy="504056"/>
          </a:xfrm>
          <a:prstGeom prst="rect">
            <a:avLst/>
          </a:prstGeom>
          <a:solidFill>
            <a:schemeClr val="accent3">
              <a:lumMod val="40000"/>
              <a:lumOff val="60000"/>
            </a:schemeClr>
          </a:solidFill>
        </p:spPr>
        <p:txBody>
          <a:bodyPr vert="horz" lIns="91440" tIns="45720" rIns="91440" bIns="45720" rtlCol="0" anchor="ctr">
            <a:noAutofit/>
          </a:bodyPr>
          <a:lstStyle>
            <a:lvl1pPr algn="ctr" defTabSz="914400" rtl="0" eaLnBrk="1" latinLnBrk="0" hangingPunct="1">
              <a:spcBef>
                <a:spcPct val="0"/>
              </a:spcBef>
              <a:buNone/>
              <a:defRPr sz="2600" b="1" kern="1200">
                <a:solidFill>
                  <a:schemeClr val="tx1"/>
                </a:solidFill>
                <a:latin typeface="+mj-lt"/>
                <a:ea typeface="+mj-ea"/>
                <a:cs typeface="+mj-cs"/>
              </a:defRPr>
            </a:lvl1pPr>
          </a:lstStyle>
          <a:p>
            <a:r>
              <a:rPr lang="es-MX" sz="2000" dirty="0" smtClean="0">
                <a:latin typeface="Soberana Sans" panose="02000000000000000000" pitchFamily="50" charset="0"/>
                <a:cs typeface="Trajan Pro"/>
              </a:rPr>
              <a:t>Otras tarifas de estímulo</a:t>
            </a:r>
            <a:endParaRPr lang="es-MX" sz="2000" dirty="0">
              <a:latin typeface="Soberana Sans" panose="02000000000000000000" pitchFamily="50" charset="0"/>
              <a:cs typeface="Trajan Pro"/>
            </a:endParaRPr>
          </a:p>
        </p:txBody>
      </p:sp>
      <p:sp>
        <p:nvSpPr>
          <p:cNvPr id="2" name="CuadroTexto 1"/>
          <p:cNvSpPr txBox="1"/>
          <p:nvPr/>
        </p:nvSpPr>
        <p:spPr>
          <a:xfrm>
            <a:off x="542925" y="1285876"/>
            <a:ext cx="10515600" cy="3277820"/>
          </a:xfrm>
          <a:prstGeom prst="rect">
            <a:avLst/>
          </a:prstGeom>
          <a:noFill/>
        </p:spPr>
        <p:txBody>
          <a:bodyPr wrap="square" rtlCol="0">
            <a:spAutoFit/>
          </a:bodyPr>
          <a:lstStyle/>
          <a:p>
            <a:pPr>
              <a:lnSpc>
                <a:spcPct val="150000"/>
              </a:lnSpc>
              <a:spcAft>
                <a:spcPts val="600"/>
              </a:spcAft>
            </a:pPr>
            <a:endParaRPr lang="es-MX" sz="1600" dirty="0" smtClean="0">
              <a:latin typeface="Soberana Sans" panose="02000000000000000000" pitchFamily="50" charset="0"/>
            </a:endParaRPr>
          </a:p>
          <a:p>
            <a:pPr marL="285750" indent="-285750">
              <a:lnSpc>
                <a:spcPct val="150000"/>
              </a:lnSpc>
              <a:spcAft>
                <a:spcPts val="600"/>
              </a:spcAft>
              <a:buFont typeface="Arial" panose="020B0604020202020204" pitchFamily="34" charset="0"/>
              <a:buChar char="•"/>
            </a:pPr>
            <a:r>
              <a:rPr lang="es-ES_tradnl" sz="1600" dirty="0" smtClean="0">
                <a:latin typeface="Soberana Sans" panose="02000000000000000000" pitchFamily="50" charset="0"/>
              </a:rPr>
              <a:t>Conforme </a:t>
            </a:r>
            <a:r>
              <a:rPr lang="es-ES_tradnl" sz="1600" dirty="0">
                <a:latin typeface="Soberana Sans" panose="02000000000000000000" pitchFamily="50" charset="0"/>
              </a:rPr>
              <a:t>a lo establecido en la Ley de Energía para el Campo y el Acuerdo Nacional para el Campo, se </a:t>
            </a:r>
            <a:r>
              <a:rPr lang="es-ES_tradnl" sz="1600" dirty="0" smtClean="0">
                <a:latin typeface="Soberana Sans" panose="02000000000000000000" pitchFamily="50" charset="0"/>
              </a:rPr>
              <a:t>aplican </a:t>
            </a:r>
            <a:r>
              <a:rPr lang="es-ES_tradnl" sz="1600" dirty="0">
                <a:latin typeface="Soberana Sans" panose="02000000000000000000" pitchFamily="50" charset="0"/>
              </a:rPr>
              <a:t>tarifas de estímulo </a:t>
            </a:r>
            <a:r>
              <a:rPr lang="es-ES_tradnl" sz="1600" dirty="0" smtClean="0">
                <a:latin typeface="Soberana Sans" panose="02000000000000000000" pitchFamily="50" charset="0"/>
              </a:rPr>
              <a:t>para </a:t>
            </a:r>
            <a:r>
              <a:rPr lang="es-ES_tradnl" sz="1600" dirty="0">
                <a:latin typeface="Soberana Sans" panose="02000000000000000000" pitchFamily="50" charset="0"/>
              </a:rPr>
              <a:t>los productores agrícolas que acrediten que la energía eléctrica es utilizada para el bombeo de agua para riego agrícola. Estas tarifas han tenido un ajuste anual el primero de enero de cada año entre 1 y 2 centavos por </a:t>
            </a:r>
            <a:r>
              <a:rPr lang="es-ES_tradnl" sz="1600" dirty="0" err="1">
                <a:latin typeface="Soberana Sans" panose="02000000000000000000" pitchFamily="50" charset="0"/>
              </a:rPr>
              <a:t>kWh</a:t>
            </a:r>
            <a:r>
              <a:rPr lang="es-ES_tradnl" sz="1600" dirty="0">
                <a:latin typeface="Soberana Sans" panose="02000000000000000000" pitchFamily="50" charset="0"/>
              </a:rPr>
              <a:t>. </a:t>
            </a:r>
            <a:endParaRPr lang="es-ES_tradnl" sz="1600" dirty="0" smtClean="0">
              <a:latin typeface="Soberana Sans" panose="02000000000000000000" pitchFamily="50" charset="0"/>
            </a:endParaRPr>
          </a:p>
          <a:p>
            <a:pPr marL="285750" indent="-285750">
              <a:lnSpc>
                <a:spcPct val="150000"/>
              </a:lnSpc>
              <a:spcAft>
                <a:spcPts val="600"/>
              </a:spcAft>
              <a:buFont typeface="Arial" panose="020B0604020202020204" pitchFamily="34" charset="0"/>
              <a:buChar char="•"/>
            </a:pPr>
            <a:r>
              <a:rPr lang="es-ES_tradnl" sz="1600" dirty="0" smtClean="0">
                <a:latin typeface="Soberana Sans" panose="02000000000000000000" pitchFamily="50" charset="0"/>
              </a:rPr>
              <a:t>Asimismo</a:t>
            </a:r>
            <a:r>
              <a:rPr lang="es-ES_tradnl" sz="1600" dirty="0">
                <a:latin typeface="Soberana Sans" panose="02000000000000000000" pitchFamily="50" charset="0"/>
              </a:rPr>
              <a:t>, se continuó con la aplicación de las tarifas de estímulo para la energía eléctrica para instalaciones acuícolas, con un descuento </a:t>
            </a:r>
            <a:r>
              <a:rPr lang="es-ES_tradnl" sz="1600" dirty="0" smtClean="0">
                <a:latin typeface="Soberana Sans" panose="02000000000000000000" pitchFamily="50" charset="0"/>
              </a:rPr>
              <a:t>sobre </a:t>
            </a:r>
            <a:r>
              <a:rPr lang="es-ES_tradnl" sz="1600" dirty="0">
                <a:latin typeface="Soberana Sans" panose="02000000000000000000" pitchFamily="50" charset="0"/>
              </a:rPr>
              <a:t>las equivalentes tarifas vigentes.</a:t>
            </a:r>
            <a:endParaRPr lang="es-MX" sz="1600" dirty="0">
              <a:latin typeface="Soberana Sans" panose="02000000000000000000" pitchFamily="50" charset="0"/>
            </a:endParaRPr>
          </a:p>
          <a:p>
            <a:pPr>
              <a:lnSpc>
                <a:spcPct val="150000"/>
              </a:lnSpc>
              <a:spcAft>
                <a:spcPts val="600"/>
              </a:spcAft>
            </a:pPr>
            <a:endParaRPr lang="es-MX" sz="1600" dirty="0">
              <a:latin typeface="Soberana Sans" panose="02000000000000000000" pitchFamily="50" charset="0"/>
            </a:endParaRPr>
          </a:p>
        </p:txBody>
      </p:sp>
    </p:spTree>
    <p:extLst>
      <p:ext uri="{BB962C8B-B14F-4D97-AF65-F5344CB8AC3E}">
        <p14:creationId xmlns:p14="http://schemas.microsoft.com/office/powerpoint/2010/main" val="17424176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2 Título"/>
          <p:cNvSpPr txBox="1">
            <a:spLocks/>
          </p:cNvSpPr>
          <p:nvPr/>
        </p:nvSpPr>
        <p:spPr>
          <a:xfrm>
            <a:off x="335360" y="116632"/>
            <a:ext cx="11521280" cy="504056"/>
          </a:xfrm>
          <a:prstGeom prst="rect">
            <a:avLst/>
          </a:prstGeom>
          <a:solidFill>
            <a:schemeClr val="accent3">
              <a:lumMod val="40000"/>
              <a:lumOff val="60000"/>
            </a:schemeClr>
          </a:solidFill>
        </p:spPr>
        <p:txBody>
          <a:bodyPr vert="horz" lIns="91440" tIns="45720" rIns="91440" bIns="45720" rtlCol="0" anchor="ctr">
            <a:noAutofit/>
          </a:bodyPr>
          <a:lstStyle>
            <a:lvl1pPr algn="ctr" defTabSz="914400" rtl="0" eaLnBrk="1" latinLnBrk="0" hangingPunct="1">
              <a:spcBef>
                <a:spcPct val="0"/>
              </a:spcBef>
              <a:buNone/>
              <a:defRPr sz="2600" b="1" kern="1200">
                <a:solidFill>
                  <a:schemeClr val="tx1"/>
                </a:solidFill>
                <a:latin typeface="+mj-lt"/>
                <a:ea typeface="+mj-ea"/>
                <a:cs typeface="+mj-cs"/>
              </a:defRPr>
            </a:lvl1pPr>
          </a:lstStyle>
          <a:p>
            <a:r>
              <a:rPr lang="es-MX" sz="2000" dirty="0" smtClean="0">
                <a:latin typeface="Soberana Sans" panose="02000000000000000000" pitchFamily="50" charset="0"/>
                <a:cs typeface="Trajan Pro"/>
              </a:rPr>
              <a:t>Tarifas </a:t>
            </a:r>
            <a:r>
              <a:rPr lang="es-MX" sz="2000" dirty="0" smtClean="0">
                <a:latin typeface="Soberana Sans" panose="02000000000000000000" pitchFamily="50" charset="0"/>
                <a:cs typeface="Trajan Pro"/>
              </a:rPr>
              <a:t>Doméstica de Alto Consumo</a:t>
            </a:r>
            <a:endParaRPr lang="es-MX" sz="2000" dirty="0">
              <a:latin typeface="Soberana Sans" panose="02000000000000000000" pitchFamily="50" charset="0"/>
              <a:cs typeface="Trajan Pro"/>
            </a:endParaRPr>
          </a:p>
        </p:txBody>
      </p:sp>
      <p:sp>
        <p:nvSpPr>
          <p:cNvPr id="2" name="Rectangle 2"/>
          <p:cNvSpPr>
            <a:spLocks noChangeArrowheads="1"/>
          </p:cNvSpPr>
          <p:nvPr/>
        </p:nvSpPr>
        <p:spPr bwMode="auto">
          <a:xfrm>
            <a:off x="1021977" y="3630704"/>
            <a:ext cx="9560858" cy="11833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s-MX"/>
          </a:p>
        </p:txBody>
      </p:sp>
      <p:graphicFrame>
        <p:nvGraphicFramePr>
          <p:cNvPr id="3" name="Objeto 2"/>
          <p:cNvGraphicFramePr>
            <a:graphicFrameLocks noChangeAspect="1"/>
          </p:cNvGraphicFramePr>
          <p:nvPr>
            <p:extLst>
              <p:ext uri="{D42A27DB-BD31-4B8C-83A1-F6EECF244321}">
                <p14:modId xmlns:p14="http://schemas.microsoft.com/office/powerpoint/2010/main" val="1986913890"/>
              </p:ext>
            </p:extLst>
          </p:nvPr>
        </p:nvGraphicFramePr>
        <p:xfrm>
          <a:off x="806824" y="2716305"/>
          <a:ext cx="7198664" cy="591671"/>
        </p:xfrm>
        <a:graphic>
          <a:graphicData uri="http://schemas.openxmlformats.org/presentationml/2006/ole">
            <mc:AlternateContent xmlns:mc="http://schemas.openxmlformats.org/markup-compatibility/2006">
              <mc:Choice xmlns:v="urn:schemas-microsoft-com:vml" Requires="v">
                <p:oleObj spid="_x0000_s1030" r:id="rId4" imgW="2781300" imgH="228600" progId="Equation.3">
                  <p:embed/>
                </p:oleObj>
              </mc:Choice>
              <mc:Fallback>
                <p:oleObj r:id="rId4" imgW="2781300" imgH="228600" progId="Equation.3">
                  <p:embed/>
                  <p:pic>
                    <p:nvPicPr>
                      <p:cNvPr id="0" name="Object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06824" y="2716305"/>
                        <a:ext cx="7198664" cy="591671"/>
                      </a:xfrm>
                      <a:prstGeom prst="rect">
                        <a:avLst/>
                      </a:prstGeom>
                      <a:noFill/>
                    </p:spPr>
                  </p:pic>
                </p:oleObj>
              </mc:Fallback>
            </mc:AlternateContent>
          </a:graphicData>
        </a:graphic>
      </p:graphicFrame>
      <p:sp>
        <p:nvSpPr>
          <p:cNvPr id="4" name="CuadroTexto 3"/>
          <p:cNvSpPr txBox="1"/>
          <p:nvPr/>
        </p:nvSpPr>
        <p:spPr>
          <a:xfrm>
            <a:off x="658905" y="1210235"/>
            <a:ext cx="10676965" cy="1754326"/>
          </a:xfrm>
          <a:prstGeom prst="rect">
            <a:avLst/>
          </a:prstGeom>
          <a:noFill/>
        </p:spPr>
        <p:txBody>
          <a:bodyPr wrap="square" rtlCol="0">
            <a:spAutoFit/>
          </a:bodyPr>
          <a:lstStyle/>
          <a:p>
            <a:pPr marL="285750" indent="-285750">
              <a:buFont typeface="Arial" panose="020B0604020202020204" pitchFamily="34" charset="0"/>
              <a:buChar char="•"/>
            </a:pPr>
            <a:r>
              <a:rPr lang="es-MX" dirty="0" smtClean="0">
                <a:latin typeface="Soberana Sans" panose="02000000000000000000" pitchFamily="50" charset="0"/>
              </a:rPr>
              <a:t>Cargo fijo actualizado por el Factor de ajuste por inflación (FAI), basado en </a:t>
            </a:r>
            <a:r>
              <a:rPr lang="es-ES" dirty="0" smtClean="0">
                <a:latin typeface="Soberana Sans" panose="02000000000000000000" pitchFamily="50" charset="0"/>
              </a:rPr>
              <a:t>el </a:t>
            </a:r>
            <a:r>
              <a:rPr lang="es-ES" dirty="0">
                <a:latin typeface="Soberana Sans" panose="02000000000000000000" pitchFamily="50" charset="0"/>
              </a:rPr>
              <a:t>Índice Nacional de Precios al Productor (12 índices del sector manufacturero</a:t>
            </a:r>
            <a:r>
              <a:rPr lang="es-ES" dirty="0" smtClean="0">
                <a:latin typeface="Soberana Sans" panose="02000000000000000000" pitchFamily="50" charset="0"/>
              </a:rPr>
              <a:t>).</a:t>
            </a:r>
          </a:p>
          <a:p>
            <a:pPr marL="285750" indent="-285750">
              <a:buFont typeface="Arial" panose="020B0604020202020204" pitchFamily="34" charset="0"/>
              <a:buChar char="•"/>
            </a:pPr>
            <a:endParaRPr lang="es-ES" dirty="0">
              <a:latin typeface="Soberana Sans" panose="02000000000000000000" pitchFamily="50" charset="0"/>
            </a:endParaRPr>
          </a:p>
          <a:p>
            <a:pPr marL="285750" indent="-285750">
              <a:buFont typeface="Arial" panose="020B0604020202020204" pitchFamily="34" charset="0"/>
              <a:buChar char="•"/>
            </a:pPr>
            <a:r>
              <a:rPr lang="es-ES" dirty="0" smtClean="0">
                <a:latin typeface="Soberana Sans" panose="02000000000000000000" pitchFamily="50" charset="0"/>
              </a:rPr>
              <a:t>Cargo variable basado en la fórmula anterior:</a:t>
            </a:r>
            <a:endParaRPr lang="es-ES" dirty="0">
              <a:latin typeface="Soberana Sans" panose="02000000000000000000" pitchFamily="50" charset="0"/>
            </a:endParaRPr>
          </a:p>
          <a:p>
            <a:r>
              <a:rPr lang="es-MX" dirty="0" smtClean="0">
                <a:latin typeface="Soberana Sans" panose="02000000000000000000" pitchFamily="50" charset="0"/>
              </a:rPr>
              <a:t> </a:t>
            </a:r>
          </a:p>
          <a:p>
            <a:endParaRPr lang="es-MX" dirty="0">
              <a:latin typeface="Soberana Sans" panose="02000000000000000000" pitchFamily="50" charset="0"/>
            </a:endParaRPr>
          </a:p>
        </p:txBody>
      </p:sp>
      <p:sp>
        <p:nvSpPr>
          <p:cNvPr id="7" name="CuadroTexto 6"/>
          <p:cNvSpPr txBox="1"/>
          <p:nvPr/>
        </p:nvSpPr>
        <p:spPr>
          <a:xfrm>
            <a:off x="757517" y="3630704"/>
            <a:ext cx="10676965" cy="646331"/>
          </a:xfrm>
          <a:prstGeom prst="rect">
            <a:avLst/>
          </a:prstGeom>
          <a:noFill/>
        </p:spPr>
        <p:txBody>
          <a:bodyPr wrap="square" rtlCol="0">
            <a:spAutoFit/>
          </a:bodyPr>
          <a:lstStyle/>
          <a:p>
            <a:pPr marL="285750" indent="-285750">
              <a:buFont typeface="Arial" panose="020B0604020202020204" pitchFamily="34" charset="0"/>
              <a:buChar char="•"/>
            </a:pPr>
            <a:r>
              <a:rPr lang="es-MX" dirty="0" smtClean="0">
                <a:latin typeface="Soberana Sans" panose="02000000000000000000" pitchFamily="50" charset="0"/>
              </a:rPr>
              <a:t>El factor de ajuste por combustibles (FAC) considera los siguientes pesos:</a:t>
            </a:r>
          </a:p>
          <a:p>
            <a:endParaRPr lang="es-MX" dirty="0">
              <a:latin typeface="Soberana Sans" panose="02000000000000000000" pitchFamily="50" charset="0"/>
            </a:endParaRPr>
          </a:p>
        </p:txBody>
      </p:sp>
      <p:graphicFrame>
        <p:nvGraphicFramePr>
          <p:cNvPr id="8" name="19 Tabla"/>
          <p:cNvGraphicFramePr>
            <a:graphicFrameLocks noGrp="1"/>
          </p:cNvGraphicFramePr>
          <p:nvPr>
            <p:extLst>
              <p:ext uri="{D42A27DB-BD31-4B8C-83A1-F6EECF244321}">
                <p14:modId xmlns:p14="http://schemas.microsoft.com/office/powerpoint/2010/main" val="2262021781"/>
              </p:ext>
            </p:extLst>
          </p:nvPr>
        </p:nvGraphicFramePr>
        <p:xfrm>
          <a:off x="1845576" y="4166957"/>
          <a:ext cx="4877952" cy="818128"/>
        </p:xfrm>
        <a:graphic>
          <a:graphicData uri="http://schemas.openxmlformats.org/drawingml/2006/table">
            <a:tbl>
              <a:tblPr/>
              <a:tblGrid>
                <a:gridCol w="1106868"/>
                <a:gridCol w="913299"/>
                <a:gridCol w="675791"/>
                <a:gridCol w="1146267"/>
                <a:gridCol w="1035727"/>
              </a:tblGrid>
              <a:tr h="260897">
                <a:tc gridSpan="5">
                  <a:txBody>
                    <a:bodyPr/>
                    <a:lstStyle/>
                    <a:p>
                      <a:pPr algn="ctr" rtl="0" fontAlgn="base">
                        <a:spcBef>
                          <a:spcPct val="0"/>
                        </a:spcBef>
                        <a:spcAft>
                          <a:spcPct val="0"/>
                        </a:spcAft>
                        <a:tabLst>
                          <a:tab pos="1017588" algn="l"/>
                        </a:tabLst>
                      </a:pPr>
                      <a:endParaRPr lang="es-MX" sz="1200" b="1" kern="1200" dirty="0">
                        <a:solidFill>
                          <a:schemeClr val="tx1"/>
                        </a:solidFill>
                        <a:latin typeface="Soberana Sans" panose="02000000000000000000" pitchFamily="50" charset="0"/>
                        <a:ea typeface="+mn-ea"/>
                        <a:cs typeface="Times New Roman" pitchFamily="18"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267912">
                <a:tc>
                  <a:txBody>
                    <a:bodyPr/>
                    <a:lstStyle/>
                    <a:p>
                      <a:pPr algn="ctr" fontAlgn="ctr"/>
                      <a:r>
                        <a:rPr lang="es-MX" sz="1200" b="1" i="0" u="none" strike="noStrike" dirty="0">
                          <a:solidFill>
                            <a:schemeClr val="tx1"/>
                          </a:solidFill>
                          <a:latin typeface="Soberana Sans" panose="02000000000000000000" pitchFamily="50" charset="0"/>
                        </a:rPr>
                        <a:t>Combustóleo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75000"/>
                      </a:schemeClr>
                    </a:solidFill>
                  </a:tcPr>
                </a:tc>
                <a:tc>
                  <a:txBody>
                    <a:bodyPr/>
                    <a:lstStyle/>
                    <a:p>
                      <a:pPr algn="ctr" fontAlgn="ctr"/>
                      <a:r>
                        <a:rPr lang="es-MX" sz="1200" b="1" i="0" u="none" strike="noStrike" dirty="0">
                          <a:solidFill>
                            <a:schemeClr val="tx1"/>
                          </a:solidFill>
                          <a:latin typeface="Soberana Sans" panose="02000000000000000000" pitchFamily="50" charset="0"/>
                        </a:rPr>
                        <a:t>Gas Natural</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75000"/>
                      </a:schemeClr>
                    </a:solidFill>
                  </a:tcPr>
                </a:tc>
                <a:tc>
                  <a:txBody>
                    <a:bodyPr/>
                    <a:lstStyle/>
                    <a:p>
                      <a:pPr algn="ctr" fontAlgn="ctr"/>
                      <a:r>
                        <a:rPr lang="es-MX" sz="1200" b="1" i="0" u="none" strike="noStrike" dirty="0">
                          <a:solidFill>
                            <a:schemeClr val="tx1"/>
                          </a:solidFill>
                          <a:latin typeface="Soberana Sans" panose="02000000000000000000" pitchFamily="50" charset="0"/>
                        </a:rPr>
                        <a:t>Diesel</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75000"/>
                      </a:schemeClr>
                    </a:solidFill>
                  </a:tcPr>
                </a:tc>
                <a:tc>
                  <a:txBody>
                    <a:bodyPr/>
                    <a:lstStyle/>
                    <a:p>
                      <a:pPr algn="ctr" fontAlgn="ctr"/>
                      <a:r>
                        <a:rPr lang="es-MX" sz="1200" b="1" i="0" u="none" strike="noStrike" dirty="0" smtClean="0">
                          <a:solidFill>
                            <a:schemeClr val="tx1"/>
                          </a:solidFill>
                          <a:latin typeface="Soberana Sans" panose="02000000000000000000" pitchFamily="50" charset="0"/>
                        </a:rPr>
                        <a:t>Carbón </a:t>
                      </a:r>
                      <a:r>
                        <a:rPr lang="es-MX" sz="1200" b="1" i="0" u="none" strike="noStrike" dirty="0">
                          <a:solidFill>
                            <a:schemeClr val="tx1"/>
                          </a:solidFill>
                          <a:latin typeface="Soberana Sans" panose="02000000000000000000" pitchFamily="50" charset="0"/>
                        </a:rPr>
                        <a:t>Importado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75000"/>
                      </a:schemeClr>
                    </a:solidFill>
                  </a:tcPr>
                </a:tc>
                <a:tc>
                  <a:txBody>
                    <a:bodyPr/>
                    <a:lstStyle/>
                    <a:p>
                      <a:pPr algn="ctr" fontAlgn="ctr"/>
                      <a:r>
                        <a:rPr lang="es-MX" sz="1200" b="1" i="0" u="none" strike="noStrike" dirty="0" smtClean="0">
                          <a:solidFill>
                            <a:schemeClr val="tx1"/>
                          </a:solidFill>
                          <a:latin typeface="Soberana Sans" panose="02000000000000000000" pitchFamily="50" charset="0"/>
                        </a:rPr>
                        <a:t>Carbón </a:t>
                      </a:r>
                      <a:r>
                        <a:rPr lang="es-MX" sz="1200" b="1" i="0" u="none" strike="noStrike" dirty="0">
                          <a:solidFill>
                            <a:schemeClr val="tx1"/>
                          </a:solidFill>
                          <a:latin typeface="Soberana Sans" panose="02000000000000000000" pitchFamily="50" charset="0"/>
                        </a:rPr>
                        <a:t>Nacional</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75000"/>
                      </a:schemeClr>
                    </a:solidFill>
                  </a:tcPr>
                </a:tc>
              </a:tr>
              <a:tr h="191471">
                <a:tc>
                  <a:txBody>
                    <a:bodyPr/>
                    <a:lstStyle/>
                    <a:p>
                      <a:pPr algn="ctr" fontAlgn="ctr"/>
                      <a:r>
                        <a:rPr lang="es-MX" sz="1200" b="0" i="0" u="none" strike="noStrike" dirty="0" smtClean="0">
                          <a:effectLst/>
                          <a:latin typeface="Soberana Sans" panose="02000000000000000000" pitchFamily="50" charset="0"/>
                        </a:rPr>
                        <a:t>29.6%</a:t>
                      </a:r>
                      <a:endParaRPr lang="es-MX" sz="1200" b="0" i="0" u="none" strike="noStrike" dirty="0">
                        <a:effectLst/>
                        <a:latin typeface="Soberana Sans" panose="02000000000000000000" pitchFamily="50"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s-MX" sz="1200" b="0" i="0" u="none" strike="noStrike" dirty="0" smtClean="0">
                          <a:effectLst/>
                          <a:latin typeface="Soberana Sans" panose="02000000000000000000" pitchFamily="50" charset="0"/>
                        </a:rPr>
                        <a:t>53.9%</a:t>
                      </a:r>
                      <a:endParaRPr lang="es-MX" sz="1200" b="0" i="0" u="none" strike="noStrike" dirty="0">
                        <a:effectLst/>
                        <a:latin typeface="Soberana Sans" panose="02000000000000000000" pitchFamily="50"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s-MX" sz="1200" b="0" i="0" u="none" strike="noStrike" dirty="0" smtClean="0">
                          <a:effectLst/>
                          <a:latin typeface="Soberana Sans" panose="02000000000000000000" pitchFamily="50" charset="0"/>
                        </a:rPr>
                        <a:t>3.5%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s-MX" sz="1200" b="0" i="0" u="none" strike="noStrike" dirty="0" smtClean="0">
                          <a:effectLst/>
                          <a:latin typeface="Soberana Sans" panose="02000000000000000000" pitchFamily="50" charset="0"/>
                        </a:rPr>
                        <a:t>8.0%</a:t>
                      </a:r>
                      <a:endParaRPr lang="es-MX" sz="1200" b="0" i="0" u="none" strike="noStrike" dirty="0">
                        <a:effectLst/>
                        <a:latin typeface="Soberana Sans" panose="02000000000000000000" pitchFamily="50"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s-MX" sz="1200" b="0" i="0" u="none" strike="noStrike" dirty="0" smtClean="0">
                          <a:effectLst/>
                          <a:latin typeface="Soberana Sans" panose="02000000000000000000" pitchFamily="50" charset="0"/>
                        </a:rPr>
                        <a:t>5.1%</a:t>
                      </a:r>
                      <a:endParaRPr lang="es-MX" sz="1200" b="0" i="0" u="none" strike="noStrike" dirty="0">
                        <a:effectLst/>
                        <a:latin typeface="Soberana Sans" panose="02000000000000000000" pitchFamily="50"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bl>
          </a:graphicData>
        </a:graphic>
      </p:graphicFrame>
    </p:spTree>
    <p:extLst>
      <p:ext uri="{BB962C8B-B14F-4D97-AF65-F5344CB8AC3E}">
        <p14:creationId xmlns:p14="http://schemas.microsoft.com/office/powerpoint/2010/main" val="2818630049"/>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otalTime>257</TotalTime>
  <Words>755</Words>
  <Application>Microsoft Office PowerPoint</Application>
  <PresentationFormat>Panorámica</PresentationFormat>
  <Paragraphs>85</Paragraphs>
  <Slides>6</Slides>
  <Notes>6</Notes>
  <HiddenSlides>0</HiddenSlides>
  <MMClips>0</MMClips>
  <ScaleCrop>false</ScaleCrop>
  <HeadingPairs>
    <vt:vector size="8" baseType="variant">
      <vt:variant>
        <vt:lpstr>Fuentes usadas</vt:lpstr>
      </vt:variant>
      <vt:variant>
        <vt:i4>8</vt:i4>
      </vt:variant>
      <vt:variant>
        <vt:lpstr>Tema</vt:lpstr>
      </vt:variant>
      <vt:variant>
        <vt:i4>1</vt:i4>
      </vt:variant>
      <vt:variant>
        <vt:lpstr>Servidores OLE incrustados</vt:lpstr>
      </vt:variant>
      <vt:variant>
        <vt:i4>1</vt:i4>
      </vt:variant>
      <vt:variant>
        <vt:lpstr>Títulos de diapositiva</vt:lpstr>
      </vt:variant>
      <vt:variant>
        <vt:i4>6</vt:i4>
      </vt:variant>
    </vt:vector>
  </HeadingPairs>
  <TitlesOfParts>
    <vt:vector size="16" baseType="lpstr">
      <vt:lpstr>Arial</vt:lpstr>
      <vt:lpstr>Calibri</vt:lpstr>
      <vt:lpstr>Calibri Light</vt:lpstr>
      <vt:lpstr>Soberana Sans</vt:lpstr>
      <vt:lpstr>Soberana Titular</vt:lpstr>
      <vt:lpstr>Symbol</vt:lpstr>
      <vt:lpstr>Times New Roman</vt:lpstr>
      <vt:lpstr>Trajan Pro</vt:lpstr>
      <vt:lpstr>Tema de Office</vt:lpstr>
      <vt:lpstr>Equation.3</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Sandra Patricia Bucio Escobedo</dc:creator>
  <cp:lastModifiedBy>Sandra Patricia Bucio Escobedo</cp:lastModifiedBy>
  <cp:revision>14</cp:revision>
  <dcterms:created xsi:type="dcterms:W3CDTF">2018-09-19T18:59:01Z</dcterms:created>
  <dcterms:modified xsi:type="dcterms:W3CDTF">2018-09-20T16:25:01Z</dcterms:modified>
</cp:coreProperties>
</file>